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68.xml" ContentType="application/vnd.openxmlformats-officedocument.presentationml.tags+xml"/>
  <Override PartName="/ppt/notesSlides/notesSlide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Lst>
  <p:notesMasterIdLst>
    <p:notesMasterId r:id="rId21"/>
  </p:notesMasterIdLst>
  <p:handoutMasterIdLst>
    <p:handoutMasterId r:id="rId22"/>
  </p:handoutMasterIdLst>
  <p:sldIdLst>
    <p:sldId id="256" r:id="rId3"/>
    <p:sldId id="273" r:id="rId4"/>
    <p:sldId id="262" r:id="rId5"/>
    <p:sldId id="257" r:id="rId6"/>
    <p:sldId id="275" r:id="rId7"/>
    <p:sldId id="276" r:id="rId8"/>
    <p:sldId id="258" r:id="rId9"/>
    <p:sldId id="259" r:id="rId10"/>
    <p:sldId id="260" r:id="rId11"/>
    <p:sldId id="278" r:id="rId12"/>
    <p:sldId id="279" r:id="rId13"/>
    <p:sldId id="261" r:id="rId14"/>
    <p:sldId id="274" r:id="rId15"/>
    <p:sldId id="267" r:id="rId16"/>
    <p:sldId id="263" r:id="rId17"/>
    <p:sldId id="277" r:id="rId18"/>
    <p:sldId id="265" r:id="rId19"/>
    <p:sldId id="280" r:id="rId20"/>
  </p:sldIdLst>
  <p:sldSz cx="12192000" cy="6858000"/>
  <p:notesSz cx="6858000" cy="12192000"/>
  <p:custDataLst>
    <p:tags r:id="rId2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3" d="100"/>
          <a:sy n="133" d="100"/>
        </p:scale>
        <p:origin x="144" y="8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611717"/>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2025/12/14</a:t>
            </a:fld>
            <a:endParaRPr lang="zh-CN" altLang="en-US"/>
          </a:p>
        </p:txBody>
      </p:sp>
      <p:sp>
        <p:nvSpPr>
          <p:cNvPr id="4" name="页脚占位符 3"/>
          <p:cNvSpPr>
            <a:spLocks noGrp="1"/>
          </p:cNvSpPr>
          <p:nvPr>
            <p:ph type="ftr" sz="quarter" idx="2"/>
          </p:nvPr>
        </p:nvSpPr>
        <p:spPr>
          <a:xfrm>
            <a:off x="0" y="11580284"/>
            <a:ext cx="2971800" cy="61171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11580284"/>
            <a:ext cx="2971800" cy="611716"/>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33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2.xml"/><Relationship Id="rId5" Type="http://schemas.openxmlformats.org/officeDocument/2006/relationships/tags" Target="../tags/tag59.xml"/><Relationship Id="rId4" Type="http://schemas.openxmlformats.org/officeDocument/2006/relationships/tags" Target="../tags/tag58.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Master" Target="../slideMasters/slideMaster2.xml"/><Relationship Id="rId4" Type="http://schemas.openxmlformats.org/officeDocument/2006/relationships/tags" Target="../tags/tag6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Master" Target="../slideMasters/slideMaster2.xml"/><Relationship Id="rId4" Type="http://schemas.openxmlformats.org/officeDocument/2006/relationships/tags" Target="../tags/tag6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2.xml"/><Relationship Id="rId5" Type="http://schemas.openxmlformats.org/officeDocument/2006/relationships/tags" Target="../tags/tag27.xml"/><Relationship Id="rId4" Type="http://schemas.openxmlformats.org/officeDocument/2006/relationships/tags" Target="../tags/tag2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slideMaster" Target="../slideMasters/slideMaster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9"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2025/12/14</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ags" Target="../tags/tag7.xml"/><Relationship Id="rId18" Type="http://schemas.openxmlformats.org/officeDocument/2006/relationships/tags" Target="../tags/tag1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17" Type="http://schemas.openxmlformats.org/officeDocument/2006/relationships/tags" Target="../tags/tag11.xml"/><Relationship Id="rId2" Type="http://schemas.openxmlformats.org/officeDocument/2006/relationships/slideLayout" Target="../slideLayouts/slideLayout4.xml"/><Relationship Id="rId16" Type="http://schemas.openxmlformats.org/officeDocument/2006/relationships/tags" Target="../tags/tag10.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ags" Target="../tags/tag9.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2025/12/14</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github.com/yhy258012/NLP_Social_Cha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huggingface.co/heizige/Qwen2.5-Social-3B-NB-Chat"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10.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8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png"/><Relationship Id="rId9" Type="http://schemas.openxmlformats.org/officeDocument/2006/relationships/image" Target="../media/image106.png"/><Relationship Id="rId1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2.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image" Target="../media/image1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0.png"/><Relationship Id="rId5" Type="http://schemas.openxmlformats.org/officeDocument/2006/relationships/tags" Target="../tags/tag136.xml"/><Relationship Id="rId15" Type="http://schemas.openxmlformats.org/officeDocument/2006/relationships/image" Target="../media/image114.png"/><Relationship Id="rId10" Type="http://schemas.openxmlformats.org/officeDocument/2006/relationships/notesSlide" Target="../notesSlides/notesSlide13.xml"/><Relationship Id="rId4" Type="http://schemas.openxmlformats.org/officeDocument/2006/relationships/tags" Target="../tags/tag135.xml"/><Relationship Id="rId9" Type="http://schemas.openxmlformats.org/officeDocument/2006/relationships/slideLayout" Target="../slideLayouts/slideLayout1.xml"/><Relationship Id="rId14" Type="http://schemas.openxmlformats.org/officeDocument/2006/relationships/image" Target="../media/image1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5.png"/><Relationship Id="rId7" Type="http://schemas.openxmlformats.org/officeDocument/2006/relationships/image" Target="../media/image113.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20.png"/><Relationship Id="rId5" Type="http://schemas.openxmlformats.org/officeDocument/2006/relationships/image" Target="../media/image12.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6.png"/><Relationship Id="rId9" Type="http://schemas.openxmlformats.org/officeDocument/2006/relationships/image" Target="../media/image118.png"/><Relationship Id="rId14" Type="http://schemas.openxmlformats.org/officeDocument/2006/relationships/image" Target="../media/image123.png"/></Relationships>
</file>

<file path=ppt/slides/_rels/slide15.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0.png"/><Relationship Id="rId21" Type="http://schemas.openxmlformats.org/officeDocument/2006/relationships/image" Target="../media/image146.png"/><Relationship Id="rId7" Type="http://schemas.openxmlformats.org/officeDocument/2006/relationships/image" Target="../media/image1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14.xm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1.png"/><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30.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4.png"/><Relationship Id="rId3" Type="http://schemas.openxmlformats.org/officeDocument/2006/relationships/tags" Target="../tags/tag142.xml"/><Relationship Id="rId7" Type="http://schemas.openxmlformats.org/officeDocument/2006/relationships/notesSlide" Target="../notesSlides/notesSlide15.xml"/><Relationship Id="rId12" Type="http://schemas.openxmlformats.org/officeDocument/2006/relationships/image" Target="../media/image153.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Layout" Target="../slideLayouts/slideLayout1.xml"/><Relationship Id="rId11" Type="http://schemas.openxmlformats.org/officeDocument/2006/relationships/image" Target="../media/image13.png"/><Relationship Id="rId5" Type="http://schemas.openxmlformats.org/officeDocument/2006/relationships/tags" Target="../tags/tag144.xml"/><Relationship Id="rId10" Type="http://schemas.openxmlformats.org/officeDocument/2006/relationships/image" Target="../media/image12.png"/><Relationship Id="rId4" Type="http://schemas.openxmlformats.org/officeDocument/2006/relationships/tags" Target="../tags/tag143.xml"/><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13" Type="http://schemas.openxmlformats.org/officeDocument/2006/relationships/tags" Target="../tags/tag157.xml"/><Relationship Id="rId18" Type="http://schemas.openxmlformats.org/officeDocument/2006/relationships/image" Target="../media/image10.png"/><Relationship Id="rId26" Type="http://schemas.openxmlformats.org/officeDocument/2006/relationships/image" Target="../media/image160.png"/><Relationship Id="rId3" Type="http://schemas.openxmlformats.org/officeDocument/2006/relationships/tags" Target="../tags/tag147.xml"/><Relationship Id="rId21" Type="http://schemas.openxmlformats.org/officeDocument/2006/relationships/image" Target="../media/image157.png"/><Relationship Id="rId34" Type="http://schemas.openxmlformats.org/officeDocument/2006/relationships/image" Target="../media/image167.png"/><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notesSlide" Target="../notesSlides/notesSlide16.xml"/><Relationship Id="rId25" Type="http://schemas.openxmlformats.org/officeDocument/2006/relationships/image" Target="../media/image23.png"/><Relationship Id="rId33" Type="http://schemas.openxmlformats.org/officeDocument/2006/relationships/image" Target="../media/image21.png"/><Relationship Id="rId2" Type="http://schemas.openxmlformats.org/officeDocument/2006/relationships/tags" Target="../tags/tag146.xml"/><Relationship Id="rId16" Type="http://schemas.openxmlformats.org/officeDocument/2006/relationships/slideLayout" Target="../slideLayouts/slideLayout1.xml"/><Relationship Id="rId20" Type="http://schemas.openxmlformats.org/officeDocument/2006/relationships/image" Target="../media/image156.png"/><Relationship Id="rId29" Type="http://schemas.openxmlformats.org/officeDocument/2006/relationships/image" Target="../media/image163.pn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image" Target="../media/image159.png"/><Relationship Id="rId32" Type="http://schemas.openxmlformats.org/officeDocument/2006/relationships/image" Target="../media/image166.png"/><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image" Target="../media/image158.png"/><Relationship Id="rId28" Type="http://schemas.openxmlformats.org/officeDocument/2006/relationships/image" Target="../media/image162.png"/><Relationship Id="rId10" Type="http://schemas.openxmlformats.org/officeDocument/2006/relationships/tags" Target="../tags/tag154.xml"/><Relationship Id="rId19" Type="http://schemas.openxmlformats.org/officeDocument/2006/relationships/image" Target="../media/image155.png"/><Relationship Id="rId31" Type="http://schemas.openxmlformats.org/officeDocument/2006/relationships/image" Target="../media/image165.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image" Target="../media/image12.png"/><Relationship Id="rId27" Type="http://schemas.openxmlformats.org/officeDocument/2006/relationships/image" Target="../media/image161.png"/><Relationship Id="rId30" Type="http://schemas.openxmlformats.org/officeDocument/2006/relationships/image" Target="../media/image164.png"/><Relationship Id="rId8" Type="http://schemas.openxmlformats.org/officeDocument/2006/relationships/tags" Target="../tags/tag15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71.xml"/><Relationship Id="rId7" Type="http://schemas.openxmlformats.org/officeDocument/2006/relationships/notesSlide" Target="../notesSlides/notesSlide3.xml"/><Relationship Id="rId12" Type="http://schemas.openxmlformats.org/officeDocument/2006/relationships/image" Target="../media/image14.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xml"/><Relationship Id="rId11" Type="http://schemas.openxmlformats.org/officeDocument/2006/relationships/image" Target="../media/image13.png"/><Relationship Id="rId5" Type="http://schemas.openxmlformats.org/officeDocument/2006/relationships/tags" Target="../tags/tag73.xml"/><Relationship Id="rId10" Type="http://schemas.openxmlformats.org/officeDocument/2006/relationships/image" Target="../media/image12.png"/><Relationship Id="rId4" Type="http://schemas.openxmlformats.org/officeDocument/2006/relationships/tags" Target="../tags/tag7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slideLayout" Target="../slideLayouts/slideLayout1.xml"/><Relationship Id="rId18" Type="http://schemas.openxmlformats.org/officeDocument/2006/relationships/image" Target="../media/image13.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2.png"/><Relationship Id="rId2" Type="http://schemas.openxmlformats.org/officeDocument/2006/relationships/tags" Target="../tags/tag75.xml"/><Relationship Id="rId16" Type="http://schemas.openxmlformats.org/officeDocument/2006/relationships/image" Target="../media/image11.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0.png"/><Relationship Id="rId10" Type="http://schemas.openxmlformats.org/officeDocument/2006/relationships/tags" Target="../tags/tag83.xml"/><Relationship Id="rId19" Type="http://schemas.openxmlformats.org/officeDocument/2006/relationships/image" Target="../media/image33.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8.xml"/><Relationship Id="rId7" Type="http://schemas.openxmlformats.org/officeDocument/2006/relationships/notesSlide" Target="../notesSlides/notesSlide6.xml"/><Relationship Id="rId12" Type="http://schemas.openxmlformats.org/officeDocument/2006/relationships/image" Target="../media/image3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1.xml"/><Relationship Id="rId11" Type="http://schemas.openxmlformats.org/officeDocument/2006/relationships/image" Target="../media/image13.png"/><Relationship Id="rId5" Type="http://schemas.openxmlformats.org/officeDocument/2006/relationships/tags" Target="../tags/tag90.xml"/><Relationship Id="rId10" Type="http://schemas.openxmlformats.org/officeDocument/2006/relationships/image" Target="../media/image12.png"/><Relationship Id="rId4" Type="http://schemas.openxmlformats.org/officeDocument/2006/relationships/tags" Target="../tags/tag89.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3" Type="http://schemas.openxmlformats.org/officeDocument/2006/relationships/tags" Target="../tags/tag103.xml"/><Relationship Id="rId18" Type="http://schemas.openxmlformats.org/officeDocument/2006/relationships/tags" Target="../tags/tag108.xml"/><Relationship Id="rId26" Type="http://schemas.openxmlformats.org/officeDocument/2006/relationships/slideLayout" Target="../slideLayouts/slideLayout1.xml"/><Relationship Id="rId39" Type="http://schemas.openxmlformats.org/officeDocument/2006/relationships/image" Target="../media/image45.png"/><Relationship Id="rId21" Type="http://schemas.openxmlformats.org/officeDocument/2006/relationships/tags" Target="../tags/tag111.xml"/><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png"/><Relationship Id="rId50" Type="http://schemas.openxmlformats.org/officeDocument/2006/relationships/image" Target="../media/image56.png"/><Relationship Id="rId55" Type="http://schemas.openxmlformats.org/officeDocument/2006/relationships/image" Target="../media/image61.png"/><Relationship Id="rId7" Type="http://schemas.openxmlformats.org/officeDocument/2006/relationships/tags" Target="../tags/tag97.xml"/><Relationship Id="rId2" Type="http://schemas.openxmlformats.org/officeDocument/2006/relationships/tags" Target="../tags/tag92.xml"/><Relationship Id="rId16" Type="http://schemas.openxmlformats.org/officeDocument/2006/relationships/tags" Target="../tags/tag106.xml"/><Relationship Id="rId29" Type="http://schemas.openxmlformats.org/officeDocument/2006/relationships/image" Target="../media/image36.png"/><Relationship Id="rId11" Type="http://schemas.openxmlformats.org/officeDocument/2006/relationships/tags" Target="../tags/tag101.xml"/><Relationship Id="rId24" Type="http://schemas.openxmlformats.org/officeDocument/2006/relationships/tags" Target="../tags/tag114.xml"/><Relationship Id="rId32" Type="http://schemas.openxmlformats.org/officeDocument/2006/relationships/image" Target="../media/image12.pn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png"/><Relationship Id="rId53" Type="http://schemas.openxmlformats.org/officeDocument/2006/relationships/image" Target="../media/image59.png"/><Relationship Id="rId5" Type="http://schemas.openxmlformats.org/officeDocument/2006/relationships/tags" Target="../tags/tag95.xml"/><Relationship Id="rId10" Type="http://schemas.openxmlformats.org/officeDocument/2006/relationships/tags" Target="../tags/tag100.xml"/><Relationship Id="rId19" Type="http://schemas.openxmlformats.org/officeDocument/2006/relationships/tags" Target="../tags/tag109.xml"/><Relationship Id="rId31" Type="http://schemas.openxmlformats.org/officeDocument/2006/relationships/image" Target="../media/image38.png"/><Relationship Id="rId44" Type="http://schemas.openxmlformats.org/officeDocument/2006/relationships/image" Target="../media/image50.png"/><Relationship Id="rId52" Type="http://schemas.openxmlformats.org/officeDocument/2006/relationships/image" Target="../media/image58.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tags" Target="../tags/tag112.xml"/><Relationship Id="rId27" Type="http://schemas.openxmlformats.org/officeDocument/2006/relationships/notesSlide" Target="../notesSlides/notesSlide7.xml"/><Relationship Id="rId30" Type="http://schemas.openxmlformats.org/officeDocument/2006/relationships/image" Target="../media/image37.pn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8" Type="http://schemas.openxmlformats.org/officeDocument/2006/relationships/tags" Target="../tags/tag98.xml"/><Relationship Id="rId51" Type="http://schemas.openxmlformats.org/officeDocument/2006/relationships/image" Target="../media/image57.png"/><Relationship Id="rId3" Type="http://schemas.openxmlformats.org/officeDocument/2006/relationships/tags" Target="../tags/tag93.xml"/><Relationship Id="rId12" Type="http://schemas.openxmlformats.org/officeDocument/2006/relationships/tags" Target="../tags/tag102.xml"/><Relationship Id="rId17" Type="http://schemas.openxmlformats.org/officeDocument/2006/relationships/tags" Target="../tags/tag107.xml"/><Relationship Id="rId25" Type="http://schemas.openxmlformats.org/officeDocument/2006/relationships/tags" Target="../tags/tag115.xml"/><Relationship Id="rId33" Type="http://schemas.openxmlformats.org/officeDocument/2006/relationships/image" Target="../media/image39.png"/><Relationship Id="rId38" Type="http://schemas.openxmlformats.org/officeDocument/2006/relationships/image" Target="../media/image44.png"/><Relationship Id="rId46" Type="http://schemas.openxmlformats.org/officeDocument/2006/relationships/image" Target="../media/image52.png"/><Relationship Id="rId20" Type="http://schemas.openxmlformats.org/officeDocument/2006/relationships/tags" Target="../tags/tag110.xml"/><Relationship Id="rId41" Type="http://schemas.openxmlformats.org/officeDocument/2006/relationships/image" Target="../media/image47.png"/><Relationship Id="rId54" Type="http://schemas.openxmlformats.org/officeDocument/2006/relationships/image" Target="../media/image60.png"/><Relationship Id="rId1" Type="http://schemas.openxmlformats.org/officeDocument/2006/relationships/tags" Target="../tags/tag91.xml"/><Relationship Id="rId6" Type="http://schemas.openxmlformats.org/officeDocument/2006/relationships/tags" Target="../tags/tag96.xml"/><Relationship Id="rId15" Type="http://schemas.openxmlformats.org/officeDocument/2006/relationships/tags" Target="../tags/tag105.xml"/><Relationship Id="rId23" Type="http://schemas.openxmlformats.org/officeDocument/2006/relationships/tags" Target="../tags/tag113.xml"/><Relationship Id="rId28" Type="http://schemas.openxmlformats.org/officeDocument/2006/relationships/image" Target="../media/image35.png"/><Relationship Id="rId36" Type="http://schemas.openxmlformats.org/officeDocument/2006/relationships/image" Target="../media/image42.png"/><Relationship Id="rId49" Type="http://schemas.openxmlformats.org/officeDocument/2006/relationships/image" Target="../media/image55.png"/></Relationships>
</file>

<file path=ppt/slides/_rels/slide8.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notesSlide" Target="../notesSlides/notesSlide8.xml"/><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4.png"/><Relationship Id="rId34" Type="http://schemas.openxmlformats.org/officeDocument/2006/relationships/image" Target="../media/image76.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slideLayout" Target="../slideLayouts/slideLayout1.xml"/><Relationship Id="rId25" Type="http://schemas.openxmlformats.org/officeDocument/2006/relationships/image" Target="../media/image21.png"/><Relationship Id="rId33" Type="http://schemas.openxmlformats.org/officeDocument/2006/relationships/image" Target="../media/image75.png"/><Relationship Id="rId38" Type="http://schemas.openxmlformats.org/officeDocument/2006/relationships/image" Target="../media/image80.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image" Target="../media/image12.png"/><Relationship Id="rId29" Type="http://schemas.openxmlformats.org/officeDocument/2006/relationships/image" Target="../media/image71.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image" Target="../media/image67.png"/><Relationship Id="rId32" Type="http://schemas.openxmlformats.org/officeDocument/2006/relationships/image" Target="../media/image74.png"/><Relationship Id="rId37" Type="http://schemas.openxmlformats.org/officeDocument/2006/relationships/image" Target="../media/image79.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image" Target="../media/image66.pn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tags" Target="../tags/tag125.xml"/><Relationship Id="rId19" Type="http://schemas.openxmlformats.org/officeDocument/2006/relationships/image" Target="../media/image63.png"/><Relationship Id="rId31" Type="http://schemas.openxmlformats.org/officeDocument/2006/relationships/image" Target="../media/image73.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image" Target="../media/image65.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tags" Target="../tags/tag123.xml"/><Relationship Id="rId3" Type="http://schemas.openxmlformats.org/officeDocument/2006/relationships/tags" Target="../tags/tag118.xml"/></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1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9.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1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4"/>
          <a:stretch>
            <a:fillRect/>
          </a:stretch>
        </p:blipFill>
        <p:spPr>
          <a:xfrm>
            <a:off x="1190625" y="-33020"/>
            <a:ext cx="2381250" cy="2381250"/>
          </a:xfrm>
          <a:prstGeom prst="rect">
            <a:avLst/>
          </a:prstGeom>
        </p:spPr>
      </p:pic>
      <p:pic>
        <p:nvPicPr>
          <p:cNvPr id="4" name="Image 2" descr="preencoded.png"/>
          <p:cNvPicPr>
            <a:picLocks noChangeAspect="1"/>
          </p:cNvPicPr>
          <p:nvPr/>
        </p:nvPicPr>
        <p:blipFill>
          <a:blip r:embed="rId5"/>
          <a:stretch>
            <a:fillRect/>
          </a:stretch>
        </p:blipFill>
        <p:spPr>
          <a:xfrm>
            <a:off x="9810750" y="4000500"/>
            <a:ext cx="1905000" cy="1905000"/>
          </a:xfrm>
          <a:prstGeom prst="rect">
            <a:avLst/>
          </a:prstGeom>
        </p:spPr>
      </p:pic>
      <p:pic>
        <p:nvPicPr>
          <p:cNvPr id="5" name="Image 3" descr="preencoded.png"/>
          <p:cNvPicPr>
            <a:picLocks noChangeAspect="1"/>
          </p:cNvPicPr>
          <p:nvPr/>
        </p:nvPicPr>
        <p:blipFill>
          <a:blip r:embed="rId6"/>
          <a:stretch>
            <a:fillRect/>
          </a:stretch>
        </p:blipFill>
        <p:spPr>
          <a:xfrm>
            <a:off x="2857500" y="4953000"/>
            <a:ext cx="2381250" cy="2381250"/>
          </a:xfrm>
          <a:prstGeom prst="rect">
            <a:avLst/>
          </a:prstGeom>
        </p:spPr>
      </p:pic>
      <p:pic>
        <p:nvPicPr>
          <p:cNvPr id="6" name="Image 4" descr="preencoded.png"/>
          <p:cNvPicPr>
            <a:picLocks noChangeAspect="1"/>
          </p:cNvPicPr>
          <p:nvPr/>
        </p:nvPicPr>
        <p:blipFill>
          <a:blip r:embed="rId7"/>
          <a:stretch>
            <a:fillRect/>
          </a:stretch>
        </p:blipFill>
        <p:spPr>
          <a:xfrm>
            <a:off x="2037755" y="1571030"/>
            <a:ext cx="686989" cy="686989"/>
          </a:xfrm>
          <a:prstGeom prst="rect">
            <a:avLst/>
          </a:prstGeom>
        </p:spPr>
      </p:pic>
      <p:pic>
        <p:nvPicPr>
          <p:cNvPr id="7" name="Image 5" descr="preencoded.png"/>
          <p:cNvPicPr>
            <a:picLocks noChangeAspect="1"/>
          </p:cNvPicPr>
          <p:nvPr/>
        </p:nvPicPr>
        <p:blipFill>
          <a:blip r:embed="rId8"/>
          <a:stretch>
            <a:fillRect/>
          </a:stretch>
        </p:blipFill>
        <p:spPr>
          <a:xfrm>
            <a:off x="8949196" y="4101789"/>
            <a:ext cx="1246859" cy="730873"/>
          </a:xfrm>
          <a:prstGeom prst="rect">
            <a:avLst/>
          </a:prstGeom>
        </p:spPr>
      </p:pic>
      <p:pic>
        <p:nvPicPr>
          <p:cNvPr id="8" name="Image 6" descr="preencoded.png"/>
          <p:cNvPicPr>
            <a:picLocks noChangeAspect="1"/>
          </p:cNvPicPr>
          <p:nvPr/>
        </p:nvPicPr>
        <p:blipFill>
          <a:blip r:embed="rId9"/>
          <a:stretch>
            <a:fillRect/>
          </a:stretch>
        </p:blipFill>
        <p:spPr>
          <a:xfrm>
            <a:off x="8208508" y="3186160"/>
            <a:ext cx="1108983" cy="314231"/>
          </a:xfrm>
          <a:prstGeom prst="rect">
            <a:avLst/>
          </a:prstGeom>
        </p:spPr>
      </p:pic>
      <p:pic>
        <p:nvPicPr>
          <p:cNvPr id="17" name="Image 15" descr="preencoded.png"/>
          <p:cNvPicPr>
            <a:picLocks noChangeAspect="1"/>
          </p:cNvPicPr>
          <p:nvPr/>
        </p:nvPicPr>
        <p:blipFill>
          <a:blip r:embed="rId10"/>
          <a:stretch>
            <a:fillRect/>
          </a:stretch>
        </p:blipFill>
        <p:spPr>
          <a:xfrm>
            <a:off x="10925175" y="762000"/>
            <a:ext cx="504825" cy="609600"/>
          </a:xfrm>
          <a:prstGeom prst="rect">
            <a:avLst/>
          </a:prstGeom>
        </p:spPr>
      </p:pic>
      <p:pic>
        <p:nvPicPr>
          <p:cNvPr id="18" name="Image 16" descr="preencoded.png"/>
          <p:cNvPicPr>
            <a:picLocks noChangeAspect="1"/>
          </p:cNvPicPr>
          <p:nvPr/>
        </p:nvPicPr>
        <p:blipFill>
          <a:blip r:embed="rId10"/>
          <a:stretch>
            <a:fillRect/>
          </a:stretch>
        </p:blipFill>
        <p:spPr>
          <a:xfrm>
            <a:off x="762000" y="5486400"/>
            <a:ext cx="504825" cy="609600"/>
          </a:xfrm>
          <a:prstGeom prst="rect">
            <a:avLst/>
          </a:prstGeom>
        </p:spPr>
      </p:pic>
      <p:sp>
        <p:nvSpPr>
          <p:cNvPr id="20" name="Text 0"/>
          <p:cNvSpPr/>
          <p:nvPr/>
        </p:nvSpPr>
        <p:spPr>
          <a:xfrm>
            <a:off x="-224954" y="1800543"/>
            <a:ext cx="12641759" cy="457200"/>
          </a:xfrm>
          <a:prstGeom prst="rect">
            <a:avLst/>
          </a:prstGeom>
          <a:noFill/>
        </p:spPr>
        <p:txBody>
          <a:bodyPr vert="horz" wrap="square" lIns="0" tIns="0" rIns="0" bIns="0" rtlCol="0" anchor="t"/>
          <a:lstStyle/>
          <a:p>
            <a:pPr marL="0" indent="0" algn="ctr">
              <a:lnSpc>
                <a:spcPts val="3600"/>
              </a:lnSpc>
              <a:buNone/>
            </a:pPr>
            <a:r>
              <a:rPr lang="en-US" sz="4200" b="1" kern="0" spc="72" dirty="0">
                <a:solidFill>
                  <a:schemeClr val="bg1"/>
                </a:solidFill>
                <a:latin typeface="Noto Sans SC" panose="020B0200000000000000" pitchFamily="34" charset="-122"/>
                <a:ea typeface="Noto Sans SC" panose="020B0200000000000000" pitchFamily="34" charset="-122"/>
                <a:cs typeface="Noto Sans SC" panose="020B0200000000000000" pitchFamily="34" charset="-120"/>
              </a:rPr>
              <a:t>Qwen2.5-Social-3B：</a:t>
            </a:r>
            <a:r>
              <a:rPr lang="en-US" sz="4200" b="1" kern="0" spc="72" dirty="0">
                <a:solidFill>
                  <a:schemeClr val="accent4"/>
                </a:solidFill>
                <a:latin typeface="Noto Sans SC" panose="020B0200000000000000" pitchFamily="34" charset="-122"/>
                <a:ea typeface="Noto Sans SC" panose="020B0200000000000000" pitchFamily="34" charset="-122"/>
                <a:cs typeface="Noto Sans SC" panose="020B0200000000000000" pitchFamily="34" charset="-120"/>
              </a:rPr>
              <a:t>多角色高情商社交对话模型</a:t>
            </a:r>
          </a:p>
        </p:txBody>
      </p:sp>
      <p:sp>
        <p:nvSpPr>
          <p:cNvPr id="21" name="Text 1"/>
          <p:cNvSpPr/>
          <p:nvPr/>
        </p:nvSpPr>
        <p:spPr>
          <a:xfrm>
            <a:off x="895201" y="2538413"/>
            <a:ext cx="10534799" cy="304800"/>
          </a:xfrm>
          <a:prstGeom prst="rect">
            <a:avLst/>
          </a:prstGeom>
          <a:noFill/>
        </p:spPr>
        <p:txBody>
          <a:bodyPr vert="horz" wrap="square" lIns="0" tIns="0" rIns="0" bIns="0" rtlCol="0" anchor="t"/>
          <a:lstStyle/>
          <a:p>
            <a:pPr marL="0" indent="0" algn="ctr">
              <a:lnSpc>
                <a:spcPts val="2400"/>
              </a:lnSpc>
              <a:buNone/>
            </a:pPr>
            <a:r>
              <a:rPr lang="en-US" sz="3200" kern="0" spc="72" dirty="0">
                <a:solidFill>
                  <a:schemeClr val="bg1"/>
                </a:solidFill>
                <a:latin typeface="黑体" panose="02010609060101010101" charset="-122"/>
                <a:ea typeface="黑体" panose="02010609060101010101" charset="-122"/>
                <a:cs typeface="黑体" panose="02010609060101010101" charset="-122"/>
              </a:rPr>
              <a:t>基于 </a:t>
            </a:r>
            <a:r>
              <a:rPr lang="en-US" sz="3200" b="1" kern="0" spc="72" dirty="0" err="1">
                <a:solidFill>
                  <a:schemeClr val="bg1"/>
                </a:solidFill>
                <a:latin typeface="黑体" panose="02010609060101010101" charset="-122"/>
                <a:ea typeface="黑体" panose="02010609060101010101" charset="-122"/>
                <a:cs typeface="黑体" panose="02010609060101010101" charset="-122"/>
              </a:rPr>
              <a:t>LoRA</a:t>
            </a:r>
            <a:r>
              <a:rPr lang="en-US" sz="3200" kern="0" spc="72" dirty="0">
                <a:solidFill>
                  <a:schemeClr val="bg1"/>
                </a:solidFill>
                <a:latin typeface="黑体" panose="02010609060101010101" charset="-122"/>
                <a:ea typeface="黑体" panose="02010609060101010101" charset="-122"/>
                <a:cs typeface="黑体" panose="02010609060101010101" charset="-122"/>
              </a:rPr>
              <a:t> </a:t>
            </a:r>
            <a:r>
              <a:rPr lang="en-US" sz="3200" kern="0" spc="72" dirty="0" err="1">
                <a:solidFill>
                  <a:schemeClr val="bg1"/>
                </a:solidFill>
                <a:latin typeface="黑体" panose="02010609060101010101" charset="-122"/>
                <a:ea typeface="黑体" panose="02010609060101010101" charset="-122"/>
                <a:cs typeface="黑体" panose="02010609060101010101" charset="-122"/>
              </a:rPr>
              <a:t>微调的</a:t>
            </a:r>
            <a:r>
              <a:rPr lang="en-US" sz="3200" kern="0" spc="72" dirty="0" err="1">
                <a:solidFill>
                  <a:schemeClr val="accent4"/>
                </a:solidFill>
                <a:latin typeface="黑体" panose="02010609060101010101" charset="-122"/>
                <a:ea typeface="黑体" panose="02010609060101010101" charset="-122"/>
                <a:cs typeface="黑体" panose="02010609060101010101" charset="-122"/>
              </a:rPr>
              <a:t>垂直领域实践</a:t>
            </a:r>
            <a:endParaRPr lang="en-US" sz="3200" kern="0" spc="72" dirty="0">
              <a:solidFill>
                <a:schemeClr val="accent4"/>
              </a:solidFill>
              <a:latin typeface="黑体" panose="02010609060101010101" charset="-122"/>
              <a:ea typeface="黑体" panose="02010609060101010101" charset="-122"/>
              <a:cs typeface="黑体" panose="02010609060101010101" charset="-122"/>
            </a:endParaRPr>
          </a:p>
        </p:txBody>
      </p:sp>
      <p:sp>
        <p:nvSpPr>
          <p:cNvPr id="22" name="Text 2"/>
          <p:cNvSpPr/>
          <p:nvPr/>
        </p:nvSpPr>
        <p:spPr>
          <a:xfrm>
            <a:off x="3307080" y="4138295"/>
            <a:ext cx="1482090" cy="417195"/>
          </a:xfrm>
          <a:prstGeom prst="rect">
            <a:avLst/>
          </a:prstGeom>
          <a:noFill/>
        </p:spPr>
        <p:txBody>
          <a:bodyPr vert="horz" wrap="square" lIns="0" tIns="0" rIns="0" bIns="0" rtlCol="0" anchor="t"/>
          <a:lstStyle/>
          <a:p>
            <a:pPr marL="0" indent="0" algn="ctr">
              <a:lnSpc>
                <a:spcPts val="1575"/>
              </a:lnSpc>
              <a:buNone/>
            </a:pPr>
            <a:endParaRPr lang="en-US" sz="2400" b="1" dirty="0">
              <a:solidFill>
                <a:schemeClr val="bg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3" name="Text 3"/>
          <p:cNvSpPr/>
          <p:nvPr/>
        </p:nvSpPr>
        <p:spPr>
          <a:xfrm>
            <a:off x="4512161" y="5346382"/>
            <a:ext cx="1714500" cy="295275"/>
          </a:xfrm>
          <a:prstGeom prst="rect">
            <a:avLst/>
          </a:prstGeom>
          <a:noFill/>
        </p:spPr>
        <p:txBody>
          <a:bodyPr vert="horz" wrap="square" lIns="0" tIns="0" rIns="0" bIns="0" rtlCol="0" anchor="t"/>
          <a:lstStyle/>
          <a:p>
            <a:pPr marL="0" indent="0" algn="ctr">
              <a:lnSpc>
                <a:spcPts val="1575"/>
              </a:lnSpc>
              <a:buNone/>
            </a:pPr>
            <a:endParaRPr lang="en-US" sz="2000" dirty="0">
              <a:solidFill>
                <a:schemeClr val="bg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4" name="Text 4"/>
          <p:cNvSpPr/>
          <p:nvPr/>
        </p:nvSpPr>
        <p:spPr>
          <a:xfrm>
            <a:off x="761851" y="3843337"/>
            <a:ext cx="752475" cy="295275"/>
          </a:xfrm>
          <a:prstGeom prst="rect">
            <a:avLst/>
          </a:prstGeom>
          <a:noFill/>
        </p:spPr>
        <p:txBody>
          <a:bodyPr vert="horz" wrap="square" lIns="0" tIns="0" rIns="0" bIns="0" rtlCol="0" anchor="t"/>
          <a:lstStyle/>
          <a:p>
            <a:pPr marL="0" indent="0" algn="ctr">
              <a:lnSpc>
                <a:spcPts val="1575"/>
              </a:lnSpc>
              <a:buNone/>
            </a:pPr>
            <a:endParaRPr lang="en-US" sz="24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5" name="Text 5"/>
          <p:cNvSpPr/>
          <p:nvPr/>
        </p:nvSpPr>
        <p:spPr>
          <a:xfrm>
            <a:off x="674539" y="6096317"/>
            <a:ext cx="1543050" cy="295275"/>
          </a:xfrm>
          <a:prstGeom prst="rect">
            <a:avLst/>
          </a:prstGeom>
          <a:noFill/>
        </p:spPr>
        <p:txBody>
          <a:bodyPr vert="horz" wrap="square" lIns="0" tIns="0" rIns="0" bIns="0" rtlCol="0" anchor="t"/>
          <a:lstStyle/>
          <a:p>
            <a:pPr marL="0" indent="0" algn="ctr">
              <a:lnSpc>
                <a:spcPts val="1575"/>
              </a:lnSpc>
              <a:buNone/>
            </a:pPr>
            <a:endParaRPr lang="en-US" sz="2000" dirty="0">
              <a:solidFill>
                <a:schemeClr val="bg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6" name="Text 6"/>
          <p:cNvSpPr/>
          <p:nvPr/>
        </p:nvSpPr>
        <p:spPr>
          <a:xfrm>
            <a:off x="0" y="6210300"/>
            <a:ext cx="12192000" cy="266700"/>
          </a:xfrm>
          <a:prstGeom prst="rect">
            <a:avLst/>
          </a:prstGeom>
          <a:noFill/>
        </p:spPr>
        <p:txBody>
          <a:bodyPr vert="horz" wrap="square" lIns="0" tIns="0" rIns="0" bIns="0" rtlCol="0" anchor="t"/>
          <a:lstStyle/>
          <a:p>
            <a:pPr marL="0" indent="0" algn="ctr">
              <a:lnSpc>
                <a:spcPts val="2100"/>
              </a:lnSpc>
              <a:buNone/>
            </a:pPr>
            <a:endParaRPr lang="en-US" sz="1500" dirty="0"/>
          </a:p>
        </p:txBody>
      </p:sp>
      <p:sp>
        <p:nvSpPr>
          <p:cNvPr id="11" name="文本框 10"/>
          <p:cNvSpPr txBox="1"/>
          <p:nvPr/>
        </p:nvSpPr>
        <p:spPr>
          <a:xfrm>
            <a:off x="476885" y="4490085"/>
            <a:ext cx="2506345" cy="600075"/>
          </a:xfrm>
          <a:prstGeom prst="rect">
            <a:avLst/>
          </a:prstGeom>
          <a:noFill/>
        </p:spPr>
        <p:txBody>
          <a:bodyPr wrap="square" rtlCol="0">
            <a:noAutofit/>
          </a:bodyPr>
          <a:lstStyle/>
          <a:p>
            <a:endParaRPr lang="en-US" b="1" dirty="0">
              <a:solidFill>
                <a:schemeClr val="bg1"/>
              </a:solidFill>
              <a:latin typeface="Noto Sans SC" panose="020B0200000000000000" pitchFamily="34" charset="-122"/>
              <a:ea typeface="Noto Sans SC" panose="020B0200000000000000" pitchFamily="34" charset="-122"/>
              <a:cs typeface="Noto Sans SC" panose="020B0200000000000000" pitchFamily="34" charset="-120"/>
            </a:endParaRPr>
          </a:p>
        </p:txBody>
      </p:sp>
      <p:cxnSp>
        <p:nvCxnSpPr>
          <p:cNvPr id="48" name="直接连接符 47"/>
          <p:cNvCxnSpPr/>
          <p:nvPr/>
        </p:nvCxnSpPr>
        <p:spPr>
          <a:xfrm>
            <a:off x="839097" y="688490"/>
            <a:ext cx="106608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885767" y="3294736"/>
            <a:ext cx="3306233" cy="18002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9" name="组合 38"/>
          <p:cNvGrpSpPr/>
          <p:nvPr/>
        </p:nvGrpSpPr>
        <p:grpSpPr>
          <a:xfrm flipH="1">
            <a:off x="11864217" y="3863808"/>
            <a:ext cx="45719" cy="633506"/>
            <a:chOff x="6962588" y="2647576"/>
            <a:chExt cx="262965" cy="3376706"/>
          </a:xfrm>
        </p:grpSpPr>
        <p:sp>
          <p:nvSpPr>
            <p:cNvPr id="40" name="矩形 39"/>
            <p:cNvSpPr/>
            <p:nvPr/>
          </p:nvSpPr>
          <p:spPr>
            <a:xfrm>
              <a:off x="6962588" y="2647576"/>
              <a:ext cx="262965" cy="10399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962588" y="3815976"/>
              <a:ext cx="262965" cy="1039906"/>
            </a:xfrm>
            <a:prstGeom prst="rect">
              <a:avLst/>
            </a:prstGeom>
            <a:solidFill>
              <a:srgbClr val="32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962588" y="4984376"/>
              <a:ext cx="262965" cy="1039906"/>
            </a:xfrm>
            <a:prstGeom prst="rect">
              <a:avLst/>
            </a:prstGeom>
            <a:solidFill>
              <a:srgbClr val="32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0" y="5137785"/>
            <a:ext cx="4953635" cy="1198880"/>
          </a:xfrm>
          <a:prstGeom prst="rect">
            <a:avLst/>
          </a:prstGeom>
          <a:noFill/>
        </p:spPr>
        <p:txBody>
          <a:bodyPr wrap="square" rtlCol="0">
            <a:spAutoFit/>
          </a:bodyPr>
          <a:lstStyle/>
          <a:p>
            <a:r>
              <a:rPr lang="zh-CN" altLang="en-US" sz="2400">
                <a:solidFill>
                  <a:schemeClr val="bg1"/>
                </a:solidFill>
              </a:rPr>
              <a:t>组长：殷洪友</a:t>
            </a:r>
            <a:r>
              <a:rPr lang="en-US" altLang="zh-CN" sz="2400">
                <a:solidFill>
                  <a:schemeClr val="bg1"/>
                </a:solidFill>
              </a:rPr>
              <a:t> </a:t>
            </a:r>
          </a:p>
          <a:p>
            <a:r>
              <a:rPr lang="zh-CN" altLang="en-US" sz="2400">
                <a:solidFill>
                  <a:schemeClr val="bg1"/>
                </a:solidFill>
              </a:rPr>
              <a:t>组员</a:t>
            </a:r>
            <a:r>
              <a:rPr lang="en-US" altLang="zh-CN" sz="2400">
                <a:solidFill>
                  <a:schemeClr val="bg1"/>
                </a:solidFill>
              </a:rPr>
              <a:t>:</a:t>
            </a:r>
            <a:r>
              <a:rPr lang="zh-CN" altLang="en-US" sz="2400">
                <a:solidFill>
                  <a:schemeClr val="bg1"/>
                </a:solidFill>
              </a:rPr>
              <a:t>金阿鼎</a:t>
            </a:r>
            <a:r>
              <a:rPr lang="en-US" altLang="zh-CN" sz="2400">
                <a:solidFill>
                  <a:schemeClr val="bg1"/>
                </a:solidFill>
              </a:rPr>
              <a:t> </a:t>
            </a:r>
            <a:r>
              <a:rPr lang="zh-CN" altLang="en-US" sz="2400">
                <a:solidFill>
                  <a:schemeClr val="bg1"/>
                </a:solidFill>
              </a:rPr>
              <a:t>马朝迅</a:t>
            </a:r>
            <a:r>
              <a:rPr lang="en-US" altLang="zh-CN" sz="2400">
                <a:solidFill>
                  <a:schemeClr val="bg1"/>
                </a:solidFill>
              </a:rPr>
              <a:t> </a:t>
            </a:r>
            <a:r>
              <a:rPr lang="zh-CN" altLang="en-US" sz="2400">
                <a:solidFill>
                  <a:schemeClr val="bg1"/>
                </a:solidFill>
              </a:rPr>
              <a:t>敖钰祎</a:t>
            </a:r>
            <a:r>
              <a:rPr lang="en-US" altLang="zh-CN" sz="2400">
                <a:solidFill>
                  <a:schemeClr val="bg1"/>
                </a:solidFill>
              </a:rPr>
              <a:t> </a:t>
            </a:r>
            <a:r>
              <a:rPr lang="zh-CN" altLang="en-US" sz="2400">
                <a:solidFill>
                  <a:schemeClr val="bg1"/>
                </a:solidFill>
              </a:rPr>
              <a:t>吴晓祥</a:t>
            </a:r>
            <a:r>
              <a:rPr lang="en-US" altLang="zh-CN" sz="2400">
                <a:solidFill>
                  <a:schemeClr val="bg1"/>
                </a:solidFill>
              </a:rPr>
              <a:t> </a:t>
            </a:r>
          </a:p>
          <a:p>
            <a:r>
              <a:rPr lang="en-US" altLang="zh-CN" sz="2400">
                <a:solidFill>
                  <a:schemeClr val="bg1"/>
                </a:solidFill>
              </a:rPr>
              <a:t>           </a:t>
            </a:r>
          </a:p>
        </p:txBody>
      </p:sp>
      <p:grpSp>
        <p:nvGrpSpPr>
          <p:cNvPr id="44" name="组合 43"/>
          <p:cNvGrpSpPr/>
          <p:nvPr/>
        </p:nvGrpSpPr>
        <p:grpSpPr>
          <a:xfrm>
            <a:off x="9083745" y="4583333"/>
            <a:ext cx="256209" cy="230154"/>
            <a:chOff x="8714792" y="3794449"/>
            <a:chExt cx="367004" cy="329682"/>
          </a:xfrm>
        </p:grpSpPr>
        <p:sp>
          <p:nvSpPr>
            <p:cNvPr id="45" name="矩形 44"/>
            <p:cNvSpPr/>
            <p:nvPr/>
          </p:nvSpPr>
          <p:spPr>
            <a:xfrm>
              <a:off x="8714792" y="3794449"/>
              <a:ext cx="367004" cy="3296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5400000">
              <a:off x="8854284" y="3902277"/>
              <a:ext cx="125902" cy="10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8949055" y="3857625"/>
            <a:ext cx="2724785" cy="707886"/>
          </a:xfrm>
          <a:prstGeom prst="rect">
            <a:avLst/>
          </a:prstGeom>
          <a:noFill/>
        </p:spPr>
        <p:txBody>
          <a:bodyPr wrap="square" rtlCol="0">
            <a:spAutoFit/>
          </a:bodyPr>
          <a:lstStyle/>
          <a:p>
            <a:pPr algn="l" fontAlgn="ctr">
              <a:buClrTx/>
              <a:buSzTx/>
              <a:buFontTx/>
            </a:pPr>
            <a:r>
              <a:rPr lang="en-US" altLang="zh-CN" sz="2000" dirty="0" err="1">
                <a:solidFill>
                  <a:schemeClr val="bg1"/>
                </a:solidFill>
                <a:effectLst/>
                <a:latin typeface="+mj-lt"/>
                <a:ea typeface="MiSans Light" panose="00000400000000000000" pitchFamily="2" charset="-122"/>
              </a:rPr>
              <a:t>你的高情商</a:t>
            </a:r>
            <a:r>
              <a:rPr lang="zh-CN" altLang="en-US" sz="2000" dirty="0">
                <a:solidFill>
                  <a:schemeClr val="bg1"/>
                </a:solidFill>
                <a:effectLst/>
                <a:latin typeface="+mj-lt"/>
                <a:ea typeface="MiSans Light" panose="00000400000000000000" pitchFamily="2" charset="-122"/>
              </a:rPr>
              <a:t>、幽默</a:t>
            </a:r>
            <a:r>
              <a:rPr lang="en-US" altLang="zh-CN" sz="2000" dirty="0" err="1">
                <a:solidFill>
                  <a:schemeClr val="bg1"/>
                </a:solidFill>
                <a:effectLst/>
                <a:latin typeface="+mj-lt"/>
                <a:ea typeface="MiSans Light" panose="00000400000000000000" pitchFamily="2" charset="-122"/>
              </a:rPr>
              <a:t>聊天助手</a:t>
            </a:r>
            <a:endParaRPr lang="en-US" altLang="zh-CN" sz="2000" dirty="0">
              <a:solidFill>
                <a:schemeClr val="bg1"/>
              </a:solidFill>
              <a:effectLst/>
              <a:latin typeface="+mj-lt"/>
              <a:ea typeface="MiSans Light" panose="00000400000000000000" pitchFamily="2" charset="-122"/>
            </a:endParaRPr>
          </a:p>
        </p:txBody>
      </p:sp>
      <p:sp>
        <p:nvSpPr>
          <p:cNvPr id="49" name="文本框 48"/>
          <p:cNvSpPr txBox="1"/>
          <p:nvPr/>
        </p:nvSpPr>
        <p:spPr>
          <a:xfrm>
            <a:off x="-1" y="5968365"/>
            <a:ext cx="5875867" cy="1200329"/>
          </a:xfrm>
          <a:prstGeom prst="rect">
            <a:avLst/>
          </a:prstGeom>
          <a:noFill/>
        </p:spPr>
        <p:txBody>
          <a:bodyPr wrap="square" rtlCol="0">
            <a:spAutoFit/>
          </a:bodyPr>
          <a:lstStyle/>
          <a:p>
            <a:r>
              <a:rPr lang="en-US" altLang="zh-CN" dirty="0">
                <a:hlinkClick r:id="rId11"/>
              </a:rPr>
              <a:t>https://huggingface.co/heizige/Qwen2.5-Social-3B-NB-Chat</a:t>
            </a:r>
            <a:endParaRPr lang="en-US" altLang="zh-CN" dirty="0"/>
          </a:p>
          <a:p>
            <a:r>
              <a:rPr lang="en-US" altLang="zh-CN" dirty="0">
                <a:hlinkClick r:id="rId12"/>
              </a:rPr>
              <a:t>https://github.com/yhy258012/NLP_Social_Chat</a:t>
            </a:r>
            <a:endParaRPr lang="en-US" altLang="zh-CN" dirty="0"/>
          </a:p>
          <a:p>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609600" y="838200"/>
            <a:ext cx="914400" cy="38100"/>
          </a:xfrm>
          <a:prstGeom prst="rect">
            <a:avLst/>
          </a:prstGeom>
        </p:spPr>
      </p:pic>
      <p:pic>
        <p:nvPicPr>
          <p:cNvPr id="9" name="Image 7" descr="preencoded.png"/>
          <p:cNvPicPr>
            <a:picLocks noChangeAspect="1"/>
          </p:cNvPicPr>
          <p:nvPr/>
        </p:nvPicPr>
        <p:blipFill>
          <a:blip r:embed="rId4"/>
          <a:stretch>
            <a:fillRect/>
          </a:stretch>
        </p:blipFill>
        <p:spPr>
          <a:xfrm>
            <a:off x="-3224700" y="5791200"/>
            <a:ext cx="4953000" cy="685800"/>
          </a:xfrm>
          <a:prstGeom prst="rect">
            <a:avLst/>
          </a:prstGeom>
        </p:spPr>
      </p:pic>
      <p:sp>
        <p:nvSpPr>
          <p:cNvPr id="29"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数据样例展示</a:t>
              </a:r>
            </a:p>
          </p:txBody>
        </p:sp>
      </p:grpSp>
      <p:pic>
        <p:nvPicPr>
          <p:cNvPr id="50" name="图片 49" descr="图形用户界面, 文本, 应用程序&#10;&#10;描述已自动生成"/>
          <p:cNvPicPr>
            <a:picLocks noChangeAspect="1"/>
          </p:cNvPicPr>
          <p:nvPr/>
        </p:nvPicPr>
        <p:blipFill>
          <a:blip r:embed="rId5"/>
          <a:stretch>
            <a:fillRect/>
          </a:stretch>
        </p:blipFill>
        <p:spPr>
          <a:xfrm>
            <a:off x="168231" y="991423"/>
            <a:ext cx="7967769" cy="5603609"/>
          </a:xfrm>
          <a:prstGeom prst="rect">
            <a:avLst/>
          </a:prstGeom>
        </p:spPr>
      </p:pic>
      <p:sp>
        <p:nvSpPr>
          <p:cNvPr id="51" name="Text 1"/>
          <p:cNvSpPr/>
          <p:nvPr/>
        </p:nvSpPr>
        <p:spPr>
          <a:xfrm>
            <a:off x="7221600" y="1014458"/>
            <a:ext cx="849600" cy="237516"/>
          </a:xfrm>
          <a:prstGeom prst="rect">
            <a:avLst/>
          </a:prstGeom>
          <a:noFill/>
        </p:spPr>
        <p:txBody>
          <a:bodyPr vert="horz" wrap="square" lIns="0" tIns="0" rIns="0" bIns="0" rtlCol="0" anchor="t"/>
          <a:lstStyle/>
          <a:p>
            <a:pPr marL="0" indent="0">
              <a:lnSpc>
                <a:spcPts val="2100"/>
              </a:lnSpc>
              <a:buNone/>
            </a:pPr>
            <a:r>
              <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原始数据</a:t>
            </a: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609600" y="838200"/>
            <a:ext cx="914400" cy="38100"/>
          </a:xfrm>
          <a:prstGeom prst="rect">
            <a:avLst/>
          </a:prstGeom>
        </p:spPr>
      </p:pic>
      <p:pic>
        <p:nvPicPr>
          <p:cNvPr id="9" name="Image 7" descr="preencoded.png"/>
          <p:cNvPicPr>
            <a:picLocks noChangeAspect="1"/>
          </p:cNvPicPr>
          <p:nvPr/>
        </p:nvPicPr>
        <p:blipFill>
          <a:blip r:embed="rId4"/>
          <a:stretch>
            <a:fillRect/>
          </a:stretch>
        </p:blipFill>
        <p:spPr>
          <a:xfrm>
            <a:off x="-3224700" y="5791200"/>
            <a:ext cx="4953000" cy="685800"/>
          </a:xfrm>
          <a:prstGeom prst="rect">
            <a:avLst/>
          </a:prstGeom>
        </p:spPr>
      </p:pic>
      <p:sp>
        <p:nvSpPr>
          <p:cNvPr id="29"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数据样例展示</a:t>
              </a:r>
            </a:p>
          </p:txBody>
        </p:sp>
      </p:grpSp>
      <p:pic>
        <p:nvPicPr>
          <p:cNvPr id="3" name="图片 2" descr="图形用户界面, 文本, 应用程序&#10;&#10;描述已自动生成"/>
          <p:cNvPicPr>
            <a:picLocks noChangeAspect="1"/>
          </p:cNvPicPr>
          <p:nvPr/>
        </p:nvPicPr>
        <p:blipFill>
          <a:blip r:embed="rId5"/>
          <a:stretch>
            <a:fillRect/>
          </a:stretch>
        </p:blipFill>
        <p:spPr>
          <a:xfrm>
            <a:off x="103966" y="1016923"/>
            <a:ext cx="10860457" cy="5634462"/>
          </a:xfrm>
          <a:prstGeom prst="rect">
            <a:avLst/>
          </a:prstGeom>
        </p:spPr>
      </p:pic>
      <p:sp>
        <p:nvSpPr>
          <p:cNvPr id="4" name="Text 1"/>
          <p:cNvSpPr/>
          <p:nvPr/>
        </p:nvSpPr>
        <p:spPr>
          <a:xfrm>
            <a:off x="9582023" y="1008981"/>
            <a:ext cx="1382400" cy="237516"/>
          </a:xfrm>
          <a:prstGeom prst="rect">
            <a:avLst/>
          </a:prstGeom>
          <a:noFill/>
        </p:spPr>
        <p:txBody>
          <a:bodyPr vert="horz" wrap="square" lIns="0" tIns="0" rIns="0" bIns="0" rtlCol="0" anchor="t"/>
          <a:lstStyle/>
          <a:p>
            <a:pPr marL="0" indent="0">
              <a:lnSpc>
                <a:spcPts val="2100"/>
              </a:lnSpc>
              <a:buNone/>
            </a:pPr>
            <a:r>
              <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用于训练的数据</a:t>
            </a: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p:nvPr/>
        </p:nvPicPr>
        <p:blipFill>
          <a:blip r:embed="rId3"/>
          <a:stretch>
            <a:fillRect/>
          </a:stretch>
        </p:blipFill>
        <p:spPr>
          <a:xfrm>
            <a:off x="6273164" y="1123950"/>
            <a:ext cx="5617845" cy="5124450"/>
          </a:xfrm>
          <a:prstGeom prst="rect">
            <a:avLst/>
          </a:prstGeom>
        </p:spPr>
      </p:pic>
      <p:pic>
        <p:nvPicPr>
          <p:cNvPr id="3" name="Image 1" descr="preencoded.png"/>
          <p:cNvPicPr>
            <a:picLocks noChangeAspect="1"/>
          </p:cNvPicPr>
          <p:nvPr/>
        </p:nvPicPr>
        <p:blipFill>
          <a:blip r:embed="rId4"/>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5"/>
          <a:stretch>
            <a:fillRect/>
          </a:stretch>
        </p:blipFill>
        <p:spPr>
          <a:xfrm>
            <a:off x="9334500" y="5429250"/>
            <a:ext cx="1905000" cy="1905000"/>
          </a:xfrm>
          <a:prstGeom prst="rect">
            <a:avLst/>
          </a:prstGeom>
        </p:spPr>
      </p:pic>
      <p:pic>
        <p:nvPicPr>
          <p:cNvPr id="5" name="Image 3" descr="preencoded.png"/>
          <p:cNvPicPr>
            <a:picLocks noChangeAspect="1"/>
          </p:cNvPicPr>
          <p:nvPr/>
        </p:nvPicPr>
        <p:blipFill>
          <a:blip r:embed="rId6"/>
          <a:stretch>
            <a:fillRect/>
          </a:stretch>
        </p:blipFill>
        <p:spPr>
          <a:xfrm>
            <a:off x="10523782" y="1239526"/>
            <a:ext cx="669436" cy="397498"/>
          </a:xfrm>
          <a:prstGeom prst="rect">
            <a:avLst/>
          </a:prstGeom>
        </p:spPr>
      </p:pic>
      <p:pic>
        <p:nvPicPr>
          <p:cNvPr id="6" name="Image 4" descr="preencoded.png"/>
          <p:cNvPicPr>
            <a:picLocks noChangeAspect="1"/>
          </p:cNvPicPr>
          <p:nvPr/>
        </p:nvPicPr>
        <p:blipFill>
          <a:blip r:embed="rId7"/>
          <a:stretch>
            <a:fillRect/>
          </a:stretch>
        </p:blipFill>
        <p:spPr>
          <a:xfrm>
            <a:off x="1454214" y="4771637"/>
            <a:ext cx="901573" cy="343676"/>
          </a:xfrm>
          <a:prstGeom prst="rect">
            <a:avLst/>
          </a:prstGeom>
        </p:spPr>
      </p:pic>
      <p:pic>
        <p:nvPicPr>
          <p:cNvPr id="7" name="Image 5" descr="preencoded.png"/>
          <p:cNvPicPr>
            <a:picLocks noChangeAspect="1"/>
          </p:cNvPicPr>
          <p:nvPr/>
        </p:nvPicPr>
        <p:blipFill>
          <a:blip r:embed="rId8"/>
          <a:stretch>
            <a:fillRect/>
          </a:stretch>
        </p:blipFill>
        <p:spPr>
          <a:xfrm>
            <a:off x="609600" y="838200"/>
            <a:ext cx="914400" cy="38100"/>
          </a:xfrm>
          <a:prstGeom prst="rect">
            <a:avLst/>
          </a:prstGeom>
        </p:spPr>
      </p:pic>
      <p:pic>
        <p:nvPicPr>
          <p:cNvPr id="8" name="Image 6" descr="preencoded.png"/>
          <p:cNvPicPr>
            <a:picLocks noChangeAspect="1"/>
          </p:cNvPicPr>
          <p:nvPr/>
        </p:nvPicPr>
        <p:blipFill>
          <a:blip r:embed="rId9"/>
          <a:stretch>
            <a:fillRect/>
          </a:stretch>
        </p:blipFill>
        <p:spPr>
          <a:xfrm>
            <a:off x="609600" y="1104900"/>
            <a:ext cx="5372100" cy="1600200"/>
          </a:xfrm>
          <a:prstGeom prst="rect">
            <a:avLst/>
          </a:prstGeom>
          <a:ln w="12700" cmpd="sng">
            <a:solidFill>
              <a:schemeClr val="accent1">
                <a:shade val="50000"/>
              </a:schemeClr>
            </a:solidFill>
            <a:prstDash val="solid"/>
          </a:ln>
        </p:spPr>
      </p:pic>
      <p:pic>
        <p:nvPicPr>
          <p:cNvPr id="9" name="Image 7" descr="preencoded.png"/>
          <p:cNvPicPr>
            <a:picLocks noChangeAspect="1"/>
          </p:cNvPicPr>
          <p:nvPr/>
        </p:nvPicPr>
        <p:blipFill>
          <a:blip r:embed="rId10"/>
          <a:stretch>
            <a:fillRect/>
          </a:stretch>
        </p:blipFill>
        <p:spPr>
          <a:xfrm>
            <a:off x="800100" y="1333500"/>
            <a:ext cx="190500" cy="190500"/>
          </a:xfrm>
          <a:prstGeom prst="rect">
            <a:avLst/>
          </a:prstGeom>
        </p:spPr>
      </p:pic>
      <p:pic>
        <p:nvPicPr>
          <p:cNvPr id="12" name="Image 10" descr="preencoded.png"/>
          <p:cNvPicPr>
            <a:picLocks noChangeAspect="1"/>
          </p:cNvPicPr>
          <p:nvPr/>
        </p:nvPicPr>
        <p:blipFill>
          <a:blip r:embed="rId11"/>
          <a:stretch>
            <a:fillRect/>
          </a:stretch>
        </p:blipFill>
        <p:spPr>
          <a:xfrm>
            <a:off x="609600" y="4610100"/>
            <a:ext cx="5372100" cy="1638300"/>
          </a:xfrm>
          <a:prstGeom prst="rect">
            <a:avLst/>
          </a:prstGeom>
          <a:ln w="12700" cmpd="sng">
            <a:solidFill>
              <a:schemeClr val="accent1">
                <a:shade val="50000"/>
              </a:schemeClr>
            </a:solidFill>
            <a:prstDash val="solid"/>
          </a:ln>
        </p:spPr>
      </p:pic>
      <p:pic>
        <p:nvPicPr>
          <p:cNvPr id="13" name="Image 11" descr="preencoded.png"/>
          <p:cNvPicPr>
            <a:picLocks noChangeAspect="1"/>
          </p:cNvPicPr>
          <p:nvPr/>
        </p:nvPicPr>
        <p:blipFill>
          <a:blip r:embed="rId12"/>
          <a:stretch>
            <a:fillRect/>
          </a:stretch>
        </p:blipFill>
        <p:spPr>
          <a:xfrm>
            <a:off x="800100" y="4838700"/>
            <a:ext cx="190500" cy="190500"/>
          </a:xfrm>
          <a:prstGeom prst="rect">
            <a:avLst/>
          </a:prstGeom>
        </p:spPr>
      </p:pic>
      <p:pic>
        <p:nvPicPr>
          <p:cNvPr id="14" name="Image 12" descr="preencoded.png"/>
          <p:cNvPicPr>
            <a:picLocks noChangeAspect="1"/>
          </p:cNvPicPr>
          <p:nvPr/>
        </p:nvPicPr>
        <p:blipFill>
          <a:blip r:embed="rId13"/>
          <a:stretch>
            <a:fillRect/>
          </a:stretch>
        </p:blipFill>
        <p:spPr>
          <a:xfrm>
            <a:off x="800100" y="5181600"/>
            <a:ext cx="2438400" cy="381000"/>
          </a:xfrm>
          <a:prstGeom prst="rect">
            <a:avLst/>
          </a:prstGeom>
        </p:spPr>
      </p:pic>
      <p:pic>
        <p:nvPicPr>
          <p:cNvPr id="15" name="Image 13" descr="preencoded.png"/>
          <p:cNvPicPr>
            <a:picLocks noChangeAspect="1"/>
          </p:cNvPicPr>
          <p:nvPr/>
        </p:nvPicPr>
        <p:blipFill>
          <a:blip r:embed="rId14"/>
          <a:stretch>
            <a:fillRect/>
          </a:stretch>
        </p:blipFill>
        <p:spPr>
          <a:xfrm>
            <a:off x="3352800" y="5181600"/>
            <a:ext cx="2438400" cy="381000"/>
          </a:xfrm>
          <a:prstGeom prst="rect">
            <a:avLst/>
          </a:prstGeom>
        </p:spPr>
      </p:pic>
      <p:pic>
        <p:nvPicPr>
          <p:cNvPr id="16" name="Image 14" descr="preencoded.png"/>
          <p:cNvPicPr>
            <a:picLocks noChangeAspect="1"/>
          </p:cNvPicPr>
          <p:nvPr/>
        </p:nvPicPr>
        <p:blipFill>
          <a:blip r:embed="rId13"/>
          <a:stretch>
            <a:fillRect/>
          </a:stretch>
        </p:blipFill>
        <p:spPr>
          <a:xfrm>
            <a:off x="800100" y="5676900"/>
            <a:ext cx="2438400" cy="381000"/>
          </a:xfrm>
          <a:prstGeom prst="rect">
            <a:avLst/>
          </a:prstGeom>
        </p:spPr>
      </p:pic>
      <p:pic>
        <p:nvPicPr>
          <p:cNvPr id="17" name="Image 15" descr="preencoded.png"/>
          <p:cNvPicPr>
            <a:picLocks noChangeAspect="1"/>
          </p:cNvPicPr>
          <p:nvPr/>
        </p:nvPicPr>
        <p:blipFill>
          <a:blip r:embed="rId14"/>
          <a:stretch>
            <a:fillRect/>
          </a:stretch>
        </p:blipFill>
        <p:spPr>
          <a:xfrm>
            <a:off x="3352800" y="5676900"/>
            <a:ext cx="2438400" cy="381000"/>
          </a:xfrm>
          <a:prstGeom prst="rect">
            <a:avLst/>
          </a:prstGeom>
        </p:spPr>
      </p:pic>
      <p:pic>
        <p:nvPicPr>
          <p:cNvPr id="19" name="Image 17" descr="preencoded.png"/>
          <p:cNvPicPr>
            <a:picLocks noChangeAspect="1"/>
          </p:cNvPicPr>
          <p:nvPr/>
        </p:nvPicPr>
        <p:blipFill>
          <a:blip r:embed="rId15"/>
          <a:stretch>
            <a:fillRect/>
          </a:stretch>
        </p:blipFill>
        <p:spPr>
          <a:xfrm>
            <a:off x="6387464" y="1266825"/>
            <a:ext cx="190500" cy="190500"/>
          </a:xfrm>
          <a:prstGeom prst="rect">
            <a:avLst/>
          </a:prstGeom>
        </p:spPr>
      </p:pic>
      <p:sp>
        <p:nvSpPr>
          <p:cNvPr id="23"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sp>
        <p:nvSpPr>
          <p:cNvPr id="24" name="Text 1"/>
          <p:cNvSpPr/>
          <p:nvPr/>
        </p:nvSpPr>
        <p:spPr>
          <a:xfrm>
            <a:off x="1104900" y="1295400"/>
            <a:ext cx="4991100" cy="266700"/>
          </a:xfrm>
          <a:prstGeom prst="rect">
            <a:avLst/>
          </a:prstGeom>
          <a:noFill/>
        </p:spPr>
        <p:txBody>
          <a:bodyPr vert="horz" wrap="square" lIns="0" tIns="0" rIns="0" bIns="0" rtlCol="0" anchor="t"/>
          <a:lstStyle/>
          <a:p>
            <a:pPr marL="0" indent="0">
              <a:lnSpc>
                <a:spcPts val="2100"/>
              </a:lnSpc>
              <a:buNone/>
            </a:pPr>
            <a:r>
              <a:rPr lang="en-US" sz="1500" b="1" dirty="0" err="1">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硬件环境</a:t>
            </a: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5" name="Text 2"/>
          <p:cNvSpPr/>
          <p:nvPr/>
        </p:nvSpPr>
        <p:spPr>
          <a:xfrm>
            <a:off x="914400" y="1676400"/>
            <a:ext cx="4876800" cy="228600"/>
          </a:xfrm>
          <a:prstGeom prst="rect">
            <a:avLst/>
          </a:prstGeom>
          <a:noFill/>
        </p:spPr>
        <p:txBody>
          <a:bodyPr vert="horz" wrap="square" lIns="0" tIns="0" rIns="0" bIns="0" rtlCol="0" anchor="t"/>
          <a:lstStyle/>
          <a:p>
            <a:pPr algn="l">
              <a:lnSpc>
                <a:spcPts val="1800"/>
              </a:lnSpc>
              <a:buSzPct val="100000"/>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6" name="Text 3"/>
          <p:cNvSpPr/>
          <p:nvPr/>
        </p:nvSpPr>
        <p:spPr>
          <a:xfrm>
            <a:off x="914400" y="1981200"/>
            <a:ext cx="4876800" cy="228600"/>
          </a:xfrm>
          <a:prstGeom prst="rect">
            <a:avLst/>
          </a:prstGeom>
          <a:noFill/>
        </p:spPr>
        <p:txBody>
          <a:bodyPr vert="horz" wrap="square" lIns="0" tIns="0" rIns="0" bIns="0" rtlCol="0" anchor="t"/>
          <a:lstStyle/>
          <a:p>
            <a:pPr marL="342900" indent="-342900" algn="l">
              <a:lnSpc>
                <a:spcPts val="1800"/>
              </a:lnSpc>
              <a:buSzPct val="100000"/>
              <a:buChar char="•"/>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GPU: 5060</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Ti</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 (16GB VRAM)</a:t>
            </a:r>
          </a:p>
        </p:txBody>
      </p:sp>
      <p:sp>
        <p:nvSpPr>
          <p:cNvPr id="27" name="Text 4"/>
          <p:cNvSpPr/>
          <p:nvPr/>
        </p:nvSpPr>
        <p:spPr>
          <a:xfrm>
            <a:off x="914400" y="2286000"/>
            <a:ext cx="4876800" cy="228600"/>
          </a:xfrm>
          <a:prstGeom prst="rect">
            <a:avLst/>
          </a:prstGeom>
          <a:noFill/>
        </p:spPr>
        <p:txBody>
          <a:bodyPr vert="horz" wrap="square" lIns="0" tIns="0" rIns="0" bIns="0" rtlCol="0" anchor="t"/>
          <a:lstStyle/>
          <a:p>
            <a:pPr algn="l">
              <a:lnSpc>
                <a:spcPts val="1800"/>
              </a:lnSpc>
              <a:buSzPct val="100000"/>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9" name="Text 6"/>
          <p:cNvSpPr/>
          <p:nvPr/>
        </p:nvSpPr>
        <p:spPr>
          <a:xfrm>
            <a:off x="914400" y="3467100"/>
            <a:ext cx="5852160" cy="228600"/>
          </a:xfrm>
          <a:prstGeom prst="rect">
            <a:avLst/>
          </a:prstGeom>
          <a:noFill/>
        </p:spPr>
        <p:txBody>
          <a:bodyPr vert="horz" wrap="square" lIns="0" tIns="0" rIns="0" bIns="0" rtlCol="0" anchor="t"/>
          <a:lstStyle/>
          <a:p>
            <a:pPr algn="l">
              <a:lnSpc>
                <a:spcPts val="1800"/>
              </a:lnSpc>
              <a:buSzPct val="100000"/>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31" name="Text 8"/>
          <p:cNvSpPr/>
          <p:nvPr/>
        </p:nvSpPr>
        <p:spPr>
          <a:xfrm>
            <a:off x="1104900" y="4800600"/>
            <a:ext cx="4991100" cy="266700"/>
          </a:xfrm>
          <a:prstGeom prst="rect">
            <a:avLst/>
          </a:prstGeom>
          <a:noFill/>
        </p:spPr>
        <p:txBody>
          <a:bodyPr vert="horz" wrap="square" lIns="0" tIns="0" rIns="0" bIns="0" rtlCol="0" anchor="t"/>
          <a:lstStyle/>
          <a:p>
            <a:pPr marL="0" indent="0">
              <a:lnSpc>
                <a:spcPts val="2100"/>
              </a:lnSpc>
              <a:buNone/>
            </a:pPr>
            <a:r>
              <a:rPr lang="en-US" sz="1500" b="1"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超</a:t>
            </a: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参数配置</a:t>
            </a:r>
          </a:p>
        </p:txBody>
      </p:sp>
      <p:sp>
        <p:nvSpPr>
          <p:cNvPr id="32" name="Text 9"/>
          <p:cNvSpPr/>
          <p:nvPr/>
        </p:nvSpPr>
        <p:spPr>
          <a:xfrm>
            <a:off x="876300" y="5257800"/>
            <a:ext cx="27432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Rank: 16 / Alpha: 32</a:t>
            </a:r>
          </a:p>
        </p:txBody>
      </p:sp>
      <p:sp>
        <p:nvSpPr>
          <p:cNvPr id="33" name="Text 10"/>
          <p:cNvSpPr/>
          <p:nvPr/>
        </p:nvSpPr>
        <p:spPr>
          <a:xfrm>
            <a:off x="3429000" y="5257800"/>
            <a:ext cx="27432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Target Modules: All Linea</a:t>
            </a:r>
            <a:r>
              <a:rPr lang="en-US" sz="1200"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r</a:t>
            </a:r>
            <a:endParaRPr lang="en-US" sz="1200" dirty="0"/>
          </a:p>
        </p:txBody>
      </p:sp>
      <p:sp>
        <p:nvSpPr>
          <p:cNvPr id="34" name="Text 11"/>
          <p:cNvSpPr/>
          <p:nvPr/>
        </p:nvSpPr>
        <p:spPr>
          <a:xfrm>
            <a:off x="876300" y="5753100"/>
            <a:ext cx="27432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Learning Rate: 2e-4</a:t>
            </a:r>
          </a:p>
        </p:txBody>
      </p:sp>
      <p:sp>
        <p:nvSpPr>
          <p:cNvPr id="35" name="Text 12"/>
          <p:cNvSpPr/>
          <p:nvPr/>
        </p:nvSpPr>
        <p:spPr>
          <a:xfrm>
            <a:off x="3429000" y="5753100"/>
            <a:ext cx="22860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Epochs: 4</a:t>
            </a:r>
          </a:p>
        </p:txBody>
      </p:sp>
      <p:sp>
        <p:nvSpPr>
          <p:cNvPr id="36" name="Text 13"/>
          <p:cNvSpPr/>
          <p:nvPr/>
        </p:nvSpPr>
        <p:spPr>
          <a:xfrm>
            <a:off x="6692264" y="1200150"/>
            <a:ext cx="499110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Loss 收敛曲线</a:t>
            </a:r>
          </a:p>
        </p:txBody>
      </p:sp>
      <p:sp>
        <p:nvSpPr>
          <p:cNvPr id="37" name="Text 14"/>
          <p:cNvSpPr/>
          <p:nvPr/>
        </p:nvSpPr>
        <p:spPr>
          <a:xfrm>
            <a:off x="5901690" y="5924550"/>
            <a:ext cx="5989320" cy="190500"/>
          </a:xfrm>
          <a:prstGeom prst="rect">
            <a:avLst/>
          </a:prstGeom>
          <a:noFill/>
        </p:spPr>
        <p:txBody>
          <a:bodyPr vert="horz" wrap="square" lIns="0" tIns="0" rIns="0" bIns="0" rtlCol="0" anchor="t"/>
          <a:lstStyle/>
          <a:p>
            <a:pPr marL="0" indent="0" algn="ctr">
              <a:lnSpc>
                <a:spcPts val="1500"/>
              </a:lnSpc>
              <a:buNone/>
            </a:pPr>
            <a:r>
              <a:rPr lang="en-US" sz="1050" i="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训练过程中 Loss 逐渐下降，模型性能逐步提升</a:t>
            </a:r>
          </a:p>
        </p:txBody>
      </p:sp>
      <p:sp>
        <p:nvSpPr>
          <p:cNvPr id="38" name="Text 15"/>
          <p:cNvSpPr/>
          <p:nvPr/>
        </p:nvSpPr>
        <p:spPr>
          <a:xfrm>
            <a:off x="11630025" y="6515100"/>
            <a:ext cx="400050" cy="190500"/>
          </a:xfrm>
          <a:prstGeom prst="rect">
            <a:avLst/>
          </a:prstGeom>
          <a:noFill/>
        </p:spPr>
        <p:txBody>
          <a:bodyPr vert="horz" wrap="square" lIns="0" tIns="0" rIns="0" bIns="0" rtlCol="0" anchor="t"/>
          <a:lstStyle/>
          <a:p>
            <a:pPr marL="0" indent="0">
              <a:lnSpc>
                <a:spcPts val="1500"/>
              </a:lnSpc>
              <a:buNone/>
            </a:pPr>
            <a:endParaRPr lang="en-US" sz="1050" dirty="0"/>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模型训练细节</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1"/>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12"/>
          <a:stretch>
            <a:fillRect/>
          </a:stretch>
        </p:blipFill>
        <p:spPr>
          <a:xfrm>
            <a:off x="9334500" y="5429250"/>
            <a:ext cx="1905000" cy="1905000"/>
          </a:xfrm>
          <a:prstGeom prst="rect">
            <a:avLst/>
          </a:prstGeom>
        </p:spPr>
      </p:pic>
      <p:pic>
        <p:nvPicPr>
          <p:cNvPr id="7" name="Image 5" descr="preencoded.png"/>
          <p:cNvPicPr>
            <a:picLocks noChangeAspect="1"/>
          </p:cNvPicPr>
          <p:nvPr/>
        </p:nvPicPr>
        <p:blipFill>
          <a:blip r:embed="rId13"/>
          <a:stretch>
            <a:fillRect/>
          </a:stretch>
        </p:blipFill>
        <p:spPr>
          <a:xfrm>
            <a:off x="609600" y="838200"/>
            <a:ext cx="914400" cy="38100"/>
          </a:xfrm>
          <a:prstGeom prst="rect">
            <a:avLst/>
          </a:prstGeom>
        </p:spPr>
      </p:pic>
      <p:pic>
        <p:nvPicPr>
          <p:cNvPr id="9" name="Image 7" descr="preencoded.png"/>
          <p:cNvPicPr>
            <a:picLocks noChangeAspect="1"/>
          </p:cNvPicPr>
          <p:nvPr>
            <p:custDataLst>
              <p:tags r:id="rId1"/>
            </p:custDataLst>
          </p:nvPr>
        </p:nvPicPr>
        <p:blipFill>
          <a:blip r:embed="rId14"/>
          <a:stretch>
            <a:fillRect/>
          </a:stretch>
        </p:blipFill>
        <p:spPr>
          <a:xfrm>
            <a:off x="800100" y="1163986"/>
            <a:ext cx="190500" cy="19050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r>
              <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评估与效果</a:t>
            </a:r>
          </a:p>
        </p:txBody>
      </p:sp>
      <p:sp>
        <p:nvSpPr>
          <p:cNvPr id="28" name="Text 1"/>
          <p:cNvSpPr/>
          <p:nvPr>
            <p:custDataLst>
              <p:tags r:id="rId2"/>
            </p:custDataLst>
          </p:nvPr>
        </p:nvSpPr>
        <p:spPr>
          <a:xfrm>
            <a:off x="1057650" y="1119507"/>
            <a:ext cx="40576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评估维度</a:t>
            </a:r>
          </a:p>
        </p:txBody>
      </p:sp>
      <p:sp>
        <p:nvSpPr>
          <p:cNvPr id="29" name="Text 2"/>
          <p:cNvSpPr/>
          <p:nvPr>
            <p:custDataLst>
              <p:tags r:id="rId3"/>
            </p:custDataLst>
          </p:nvPr>
        </p:nvSpPr>
        <p:spPr>
          <a:xfrm>
            <a:off x="800100" y="1472120"/>
            <a:ext cx="3126105" cy="4122244"/>
          </a:xfrm>
          <a:prstGeom prst="rect">
            <a:avLst/>
          </a:prstGeom>
          <a:noFill/>
        </p:spPr>
        <p:txBody>
          <a:bodyPr vert="horz" wrap="square" lIns="0" tIns="0" rIns="0" bIns="0" rtlCol="0" anchor="t"/>
          <a:lstStyle/>
          <a:p>
            <a:pPr marL="0" indent="0">
              <a:lnSpc>
                <a:spcPct val="150000"/>
              </a:lnSpc>
              <a:buNone/>
            </a:pPr>
            <a:r>
              <a:rPr lang="en-US" sz="2000" dirty="0">
                <a:solidFill>
                  <a:srgbClr val="FF0000"/>
                </a:solidFill>
                <a:latin typeface="Noto Sans SC" panose="020B0200000000000000" pitchFamily="34" charset="-122"/>
                <a:ea typeface="Noto Sans SC" panose="020B0200000000000000" pitchFamily="34" charset="-122"/>
                <a:cs typeface="Noto Sans SC" panose="020B0200000000000000" pitchFamily="34" charset="-120"/>
              </a:rPr>
              <a:t>5分制打分</a:t>
            </a:r>
            <a:r>
              <a:rPr 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（从</a:t>
            </a:r>
            <a:r>
              <a:rPr 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sym typeface="+mn-ea"/>
              </a:rPr>
              <a:t>“不可用”</a:t>
            </a:r>
            <a:r>
              <a:rPr lang="zh-CN" alt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sym typeface="+mn-ea"/>
              </a:rPr>
              <a:t>到</a:t>
            </a:r>
            <a:r>
              <a:rPr 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en-US" sz="2000" dirty="0" err="1">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完美</a:t>
            </a:r>
            <a:r>
              <a:rPr 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2000" dirty="0">
                <a:latin typeface="Noto Sans SC" panose="020B0200000000000000" pitchFamily="34" charset="-122"/>
                <a:ea typeface="Noto Sans SC" panose="020B0200000000000000" pitchFamily="34" charset="-122"/>
                <a:cs typeface="Noto Sans SC" panose="020B0200000000000000" pitchFamily="34" charset="-120"/>
              </a:rPr>
              <a:t>利用人工评估与</a:t>
            </a:r>
            <a:r>
              <a:rPr lang="zh-CN" altLang="en-US" sz="2000" kern="100" dirty="0">
                <a:effectLst/>
                <a:latin typeface="Noto Sans SC" panose="020B0200000000000000" pitchFamily="34" charset="-122"/>
                <a:ea typeface="Noto Sans SC" panose="020B0200000000000000" pitchFamily="34" charset="-122"/>
              </a:rPr>
              <a:t>引入 </a:t>
            </a:r>
            <a:r>
              <a:rPr lang="en-US" altLang="zh-CN" sz="2000" kern="100" dirty="0" err="1">
                <a:effectLst/>
                <a:latin typeface="Noto Sans SC" panose="020B0200000000000000" pitchFamily="34" charset="-122"/>
                <a:ea typeface="Noto Sans SC" panose="020B0200000000000000" pitchFamily="34" charset="-122"/>
              </a:rPr>
              <a:t>DeepSeek</a:t>
            </a:r>
            <a:r>
              <a:rPr lang="en-US" altLang="zh-CN" sz="2000" kern="100" dirty="0">
                <a:effectLst/>
                <a:latin typeface="Noto Sans SC" panose="020B0200000000000000" pitchFamily="34" charset="-122"/>
                <a:ea typeface="Noto Sans SC" panose="020B0200000000000000" pitchFamily="34" charset="-122"/>
              </a:rPr>
              <a:t> </a:t>
            </a:r>
            <a:r>
              <a:rPr lang="zh-CN" altLang="en-US" sz="2000" kern="100" dirty="0">
                <a:effectLst/>
                <a:latin typeface="Noto Sans SC" panose="020B0200000000000000" pitchFamily="34" charset="-122"/>
                <a:ea typeface="Noto Sans SC" panose="020B0200000000000000" pitchFamily="34" charset="-122"/>
              </a:rPr>
              <a:t>模型对微调后的模型 </a:t>
            </a:r>
            <a:r>
              <a:rPr lang="en-US" altLang="zh-CN" sz="2000" kern="100" dirty="0">
                <a:effectLst/>
                <a:latin typeface="Noto Sans SC" panose="020B0200000000000000" pitchFamily="34" charset="-122"/>
                <a:ea typeface="Noto Sans SC" panose="020B0200000000000000" pitchFamily="34" charset="-122"/>
              </a:rPr>
              <a:t>(Ours) </a:t>
            </a:r>
            <a:r>
              <a:rPr lang="zh-CN" altLang="en-US" sz="2000" kern="100" dirty="0">
                <a:effectLst/>
                <a:latin typeface="Noto Sans SC" panose="020B0200000000000000" pitchFamily="34" charset="-122"/>
                <a:ea typeface="Noto Sans SC" panose="020B0200000000000000" pitchFamily="34" charset="-122"/>
              </a:rPr>
              <a:t>与原始基座 </a:t>
            </a:r>
            <a:r>
              <a:rPr lang="en-US" altLang="zh-CN" sz="2000" kern="100" dirty="0">
                <a:effectLst/>
                <a:latin typeface="Noto Sans SC" panose="020B0200000000000000" pitchFamily="34" charset="-122"/>
                <a:ea typeface="Noto Sans SC" panose="020B0200000000000000" pitchFamily="34" charset="-122"/>
              </a:rPr>
              <a:t>(Base)</a:t>
            </a:r>
            <a:r>
              <a:rPr lang="zh-CN" altLang="en-US" sz="2000" kern="100" dirty="0">
                <a:effectLst/>
                <a:latin typeface="Noto Sans SC" panose="020B0200000000000000" pitchFamily="34" charset="-122"/>
                <a:ea typeface="Noto Sans SC" panose="020B0200000000000000" pitchFamily="34" charset="-122"/>
              </a:rPr>
              <a:t>、</a:t>
            </a:r>
            <a:r>
              <a:rPr lang="en-US" altLang="zh-CN" sz="2000" kern="100" dirty="0">
                <a:effectLst/>
                <a:latin typeface="Noto Sans SC" panose="020B0200000000000000" pitchFamily="34" charset="-122"/>
                <a:ea typeface="Noto Sans SC" panose="020B0200000000000000" pitchFamily="34" charset="-122"/>
              </a:rPr>
              <a:t>DeepSeek-R1 (1.5B)</a:t>
            </a:r>
            <a:r>
              <a:rPr lang="zh-CN" altLang="en-US" sz="2000" kern="100" dirty="0">
                <a:effectLst/>
                <a:latin typeface="Noto Sans SC" panose="020B0200000000000000" pitchFamily="34" charset="-122"/>
                <a:ea typeface="Noto Sans SC" panose="020B0200000000000000" pitchFamily="34" charset="-122"/>
              </a:rPr>
              <a:t>、</a:t>
            </a:r>
            <a:r>
              <a:rPr lang="en-US" altLang="zh-CN" sz="2000" kern="100" dirty="0" err="1">
                <a:effectLst/>
                <a:latin typeface="Noto Sans SC" panose="020B0200000000000000" pitchFamily="34" charset="-122"/>
                <a:ea typeface="Noto Sans SC" panose="020B0200000000000000" pitchFamily="34" charset="-122"/>
              </a:rPr>
              <a:t>CodeGemma</a:t>
            </a:r>
            <a:r>
              <a:rPr lang="en-US" altLang="zh-CN" sz="2000" kern="100" dirty="0">
                <a:effectLst/>
                <a:latin typeface="Noto Sans SC" panose="020B0200000000000000" pitchFamily="34" charset="-122"/>
                <a:ea typeface="Noto Sans SC" panose="020B0200000000000000" pitchFamily="34" charset="-122"/>
              </a:rPr>
              <a:t> (5B) </a:t>
            </a:r>
            <a:r>
              <a:rPr lang="zh-CN" altLang="en-US" sz="2000" kern="100" dirty="0">
                <a:effectLst/>
                <a:latin typeface="Noto Sans SC" panose="020B0200000000000000" pitchFamily="34" charset="-122"/>
                <a:ea typeface="Noto Sans SC" panose="020B0200000000000000" pitchFamily="34" charset="-122"/>
              </a:rPr>
              <a:t>以及 </a:t>
            </a:r>
            <a:r>
              <a:rPr lang="en-US" altLang="zh-CN" sz="2000" kern="100" dirty="0">
                <a:effectLst/>
                <a:latin typeface="Noto Sans SC" panose="020B0200000000000000" pitchFamily="34" charset="-122"/>
                <a:ea typeface="Noto Sans SC" panose="020B0200000000000000" pitchFamily="34" charset="-122"/>
              </a:rPr>
              <a:t>GPT-OSS (20B) </a:t>
            </a:r>
            <a:r>
              <a:rPr lang="zh-CN" altLang="en-US" sz="2000" kern="100" dirty="0">
                <a:effectLst/>
                <a:latin typeface="Noto Sans SC" panose="020B0200000000000000" pitchFamily="34" charset="-122"/>
                <a:ea typeface="Noto Sans SC" panose="020B0200000000000000" pitchFamily="34" charset="-122"/>
              </a:rPr>
              <a:t>进行打分的方式</a:t>
            </a:r>
            <a:r>
              <a:rPr lang="en-US" sz="2000" dirty="0" err="1">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综合评估模型在</a:t>
            </a:r>
            <a:r>
              <a:rPr lang="zh-CN" alt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不同</a:t>
            </a:r>
            <a:r>
              <a:rPr lang="en-US" sz="2000" dirty="0" err="1">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社交场景中的表现</a:t>
            </a:r>
            <a:endParaRPr lang="en-US" sz="20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57" name="Image 7" descr="preencoded.png"/>
          <p:cNvPicPr>
            <a:picLocks noChangeAspect="1"/>
          </p:cNvPicPr>
          <p:nvPr>
            <p:custDataLst>
              <p:tags r:id="rId4"/>
            </p:custDataLst>
          </p:nvPr>
        </p:nvPicPr>
        <p:blipFill>
          <a:blip r:embed="rId14"/>
          <a:stretch>
            <a:fillRect/>
          </a:stretch>
        </p:blipFill>
        <p:spPr>
          <a:xfrm>
            <a:off x="4362450" y="1121729"/>
            <a:ext cx="190500" cy="190500"/>
          </a:xfrm>
          <a:prstGeom prst="rect">
            <a:avLst/>
          </a:prstGeom>
        </p:spPr>
      </p:pic>
      <p:sp>
        <p:nvSpPr>
          <p:cNvPr id="58" name="Text 1"/>
          <p:cNvSpPr/>
          <p:nvPr>
            <p:custDataLst>
              <p:tags r:id="rId5"/>
            </p:custDataLst>
          </p:nvPr>
        </p:nvSpPr>
        <p:spPr>
          <a:xfrm>
            <a:off x="4679105" y="1083629"/>
            <a:ext cx="40576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a:t>
            </a:r>
            <a:r>
              <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标准</a:t>
            </a:r>
          </a:p>
        </p:txBody>
      </p:sp>
      <p:pic>
        <p:nvPicPr>
          <p:cNvPr id="60" name="图片 59"/>
          <p:cNvPicPr>
            <a:picLocks noChangeAspect="1"/>
          </p:cNvPicPr>
          <p:nvPr/>
        </p:nvPicPr>
        <p:blipFill>
          <a:blip r:embed="rId15"/>
          <a:stretch>
            <a:fillRect/>
          </a:stretch>
        </p:blipFill>
        <p:spPr>
          <a:xfrm>
            <a:off x="4349205" y="1498095"/>
            <a:ext cx="7466965" cy="2109470"/>
          </a:xfrm>
          <a:prstGeom prst="rect">
            <a:avLst/>
          </a:prstGeom>
          <a:ln w="12700" cmpd="sng">
            <a:solidFill>
              <a:schemeClr val="tx1"/>
            </a:solidFill>
            <a:prstDash val="solid"/>
          </a:ln>
        </p:spPr>
      </p:pic>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评估与效果</a:t>
              </a:r>
            </a:p>
          </p:txBody>
        </p:sp>
      </p:grpSp>
      <p:graphicFrame>
        <p:nvGraphicFramePr>
          <p:cNvPr id="2" name="表格 1"/>
          <p:cNvGraphicFramePr/>
          <p:nvPr>
            <p:custDataLst>
              <p:tags r:id="rId6"/>
            </p:custDataLst>
            <p:extLst>
              <p:ext uri="{D42A27DB-BD31-4B8C-83A1-F6EECF244321}">
                <p14:modId xmlns:p14="http://schemas.microsoft.com/office/powerpoint/2010/main" val="1640383717"/>
              </p:ext>
            </p:extLst>
          </p:nvPr>
        </p:nvGraphicFramePr>
        <p:xfrm>
          <a:off x="4362539" y="4342388"/>
          <a:ext cx="7466968" cy="2320607"/>
        </p:xfrm>
        <a:graphic>
          <a:graphicData uri="http://schemas.openxmlformats.org/drawingml/2006/table">
            <a:tbl>
              <a:tblPr/>
              <a:tblGrid>
                <a:gridCol w="933371">
                  <a:extLst>
                    <a:ext uri="{9D8B030D-6E8A-4147-A177-3AD203B41FA5}">
                      <a16:colId xmlns:a16="http://schemas.microsoft.com/office/drawing/2014/main" val="20000"/>
                    </a:ext>
                  </a:extLst>
                </a:gridCol>
                <a:gridCol w="933371">
                  <a:extLst>
                    <a:ext uri="{9D8B030D-6E8A-4147-A177-3AD203B41FA5}">
                      <a16:colId xmlns:a16="http://schemas.microsoft.com/office/drawing/2014/main" val="20001"/>
                    </a:ext>
                  </a:extLst>
                </a:gridCol>
                <a:gridCol w="933371">
                  <a:extLst>
                    <a:ext uri="{9D8B030D-6E8A-4147-A177-3AD203B41FA5}">
                      <a16:colId xmlns:a16="http://schemas.microsoft.com/office/drawing/2014/main" val="20002"/>
                    </a:ext>
                  </a:extLst>
                </a:gridCol>
                <a:gridCol w="933371">
                  <a:extLst>
                    <a:ext uri="{9D8B030D-6E8A-4147-A177-3AD203B41FA5}">
                      <a16:colId xmlns:a16="http://schemas.microsoft.com/office/drawing/2014/main" val="20003"/>
                    </a:ext>
                  </a:extLst>
                </a:gridCol>
                <a:gridCol w="933371">
                  <a:extLst>
                    <a:ext uri="{9D8B030D-6E8A-4147-A177-3AD203B41FA5}">
                      <a16:colId xmlns:a16="http://schemas.microsoft.com/office/drawing/2014/main" val="20004"/>
                    </a:ext>
                  </a:extLst>
                </a:gridCol>
                <a:gridCol w="933371">
                  <a:extLst>
                    <a:ext uri="{9D8B030D-6E8A-4147-A177-3AD203B41FA5}">
                      <a16:colId xmlns:a16="http://schemas.microsoft.com/office/drawing/2014/main" val="20005"/>
                    </a:ext>
                  </a:extLst>
                </a:gridCol>
                <a:gridCol w="933371">
                  <a:extLst>
                    <a:ext uri="{9D8B030D-6E8A-4147-A177-3AD203B41FA5}">
                      <a16:colId xmlns:a16="http://schemas.microsoft.com/office/drawing/2014/main" val="20006"/>
                    </a:ext>
                  </a:extLst>
                </a:gridCol>
                <a:gridCol w="933371">
                  <a:extLst>
                    <a:ext uri="{9D8B030D-6E8A-4147-A177-3AD203B41FA5}">
                      <a16:colId xmlns:a16="http://schemas.microsoft.com/office/drawing/2014/main" val="20007"/>
                    </a:ext>
                  </a:extLst>
                </a:gridCol>
              </a:tblGrid>
              <a:tr h="377190">
                <a:tc>
                  <a:txBody>
                    <a:bodyPr/>
                    <a:lstStyle/>
                    <a:p>
                      <a:pPr algn="l" fontAlgn="b"/>
                      <a:r>
                        <a:rPr lang="zh-CN" altLang="en-US" sz="1400" b="0" i="0" dirty="0">
                          <a:solidFill>
                            <a:srgbClr val="000000"/>
                          </a:solidFill>
                          <a:uFillTx/>
                          <a:latin typeface="Arial" panose="020B0604020202020204" pitchFamily="34" charset="0"/>
                          <a:ea typeface="Arial" panose="020B0604020202020204"/>
                        </a:rPr>
                        <a:t>场景</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zh-CN" altLang="en-US" sz="1400" b="0" i="0" dirty="0">
                          <a:solidFill>
                            <a:srgbClr val="000000"/>
                          </a:solidFill>
                          <a:uFillTx/>
                          <a:latin typeface="Arial" panose="020B0604020202020204" pitchFamily="34" charset="0"/>
                          <a:ea typeface="Arial" panose="020B0604020202020204"/>
                        </a:rPr>
                        <a:t>人工评估</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zh-CN" altLang="en-US" sz="1400" b="0" i="0" dirty="0">
                          <a:solidFill>
                            <a:srgbClr val="000000"/>
                          </a:solidFill>
                          <a:uFillTx/>
                          <a:latin typeface="Arial" panose="020B0604020202020204" pitchFamily="34" charset="0"/>
                          <a:ea typeface="Arial" panose="020B0604020202020204"/>
                        </a:rPr>
                        <a:t> </a:t>
                      </a:r>
                      <a:r>
                        <a:rPr lang="en-US" altLang="zh-CN" sz="1400" b="0" i="0" dirty="0">
                          <a:solidFill>
                            <a:srgbClr val="000000"/>
                          </a:solidFill>
                          <a:uFillTx/>
                          <a:latin typeface="Arial" panose="020B0604020202020204" pitchFamily="34" charset="0"/>
                          <a:ea typeface="Arial" panose="020B0604020202020204"/>
                        </a:rPr>
                        <a:t>(</a:t>
                      </a:r>
                      <a:r>
                        <a:rPr lang="zh-CN" altLang="en-US" sz="1400" b="0" i="0" dirty="0">
                          <a:solidFill>
                            <a:srgbClr val="000000"/>
                          </a:solidFill>
                          <a:uFillTx/>
                          <a:latin typeface="Arial" panose="020B0604020202020204" pitchFamily="34" charset="0"/>
                          <a:ea typeface="Arial" panose="020B0604020202020204"/>
                        </a:rPr>
                        <a:t>微调模型</a:t>
                      </a:r>
                      <a:r>
                        <a:rPr lang="en-US" altLang="zh-CN" sz="1400" b="0" i="0" dirty="0">
                          <a:solidFill>
                            <a:srgbClr val="000000"/>
                          </a:solidFill>
                          <a:uFillTx/>
                          <a:latin typeface="Arial" panose="020B0604020202020204" pitchFamily="34" charset="0"/>
                          <a:ea typeface="Arial" panose="020B0604020202020204"/>
                        </a:rPr>
                        <a:t>)</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en-US" altLang="zh-CN" sz="1400" b="0" i="0" dirty="0">
                          <a:solidFill>
                            <a:srgbClr val="000000"/>
                          </a:solidFill>
                          <a:uFillTx/>
                          <a:latin typeface="Arial" panose="020B0604020202020204" pitchFamily="34" charset="0"/>
                          <a:ea typeface="Arial" panose="020B0604020202020204"/>
                        </a:rPr>
                        <a:t>(</a:t>
                      </a:r>
                      <a:r>
                        <a:rPr lang="zh-CN" altLang="en-US" sz="1400" b="0" i="0" dirty="0">
                          <a:solidFill>
                            <a:srgbClr val="000000"/>
                          </a:solidFill>
                          <a:uFillTx/>
                          <a:latin typeface="Arial" panose="020B0604020202020204" pitchFamily="34" charset="0"/>
                          <a:ea typeface="Arial" panose="020B0604020202020204"/>
                        </a:rPr>
                        <a:t>原始模型</a:t>
                      </a:r>
                      <a:r>
                        <a:rPr lang="en-US" altLang="zh-CN" sz="1400" b="0" i="0" dirty="0">
                          <a:solidFill>
                            <a:srgbClr val="000000"/>
                          </a:solidFill>
                          <a:uFillTx/>
                          <a:latin typeface="Arial" panose="020B0604020202020204" pitchFamily="34" charset="0"/>
                          <a:ea typeface="Arial" panose="020B0604020202020204"/>
                        </a:rPr>
                        <a:t>)</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en-US" altLang="zh-CN" sz="1400" b="0" i="0" dirty="0">
                          <a:solidFill>
                            <a:srgbClr val="000000"/>
                          </a:solidFill>
                          <a:uFillTx/>
                          <a:latin typeface="Arial" panose="020B0604020202020204" pitchFamily="34" charset="0"/>
                          <a:ea typeface="Arial" panose="020B0604020202020204"/>
                        </a:rPr>
                        <a:t>deepseek-r1</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en-US" altLang="zh-CN" sz="1400" b="0" i="0" dirty="0" err="1">
                          <a:solidFill>
                            <a:srgbClr val="000000"/>
                          </a:solidFill>
                          <a:uFillTx/>
                          <a:latin typeface="Arial" panose="020B0604020202020204" pitchFamily="34" charset="0"/>
                          <a:ea typeface="Arial" panose="020B0604020202020204"/>
                        </a:rPr>
                        <a:t>codegemma</a:t>
                      </a:r>
                      <a:endParaRPr lang="en-US" altLang="zh-CN" sz="1400" b="0" i="0" dirty="0">
                        <a:solidFill>
                          <a:srgbClr val="000000"/>
                        </a:solidFill>
                        <a:uFillTx/>
                        <a:latin typeface="Arial" panose="020B0604020202020204" pitchFamily="34" charset="0"/>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r>
                        <a:rPr lang="en-US" altLang="zh-CN" sz="1400" b="0" i="0" dirty="0" err="1">
                          <a:solidFill>
                            <a:srgbClr val="000000"/>
                          </a:solidFill>
                          <a:uFillTx/>
                          <a:latin typeface="Arial" panose="020B0604020202020204" pitchFamily="34" charset="0"/>
                          <a:ea typeface="Arial" panose="020B0604020202020204"/>
                        </a:rPr>
                        <a:t>gpt-oss</a:t>
                      </a:r>
                      <a:r>
                        <a:rPr lang="en-US" altLang="zh-CN" sz="1400" b="0" i="0" dirty="0">
                          <a:solidFill>
                            <a:srgbClr val="000000"/>
                          </a:solidFill>
                          <a:uFillTx/>
                          <a:latin typeface="Arial" panose="020B0604020202020204" pitchFamily="34" charset="0"/>
                          <a:ea typeface="Arial" panose="020B0604020202020204"/>
                        </a:rPr>
                        <a:t> </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0"/>
                  </a:ext>
                </a:extLst>
              </a:tr>
              <a:tr h="377190">
                <a:tc>
                  <a:txBody>
                    <a:bodyPr/>
                    <a:lstStyle/>
                    <a:p>
                      <a:pPr algn="l" fontAlgn="b"/>
                      <a:r>
                        <a:rPr lang="zh-CN" altLang="en-US" sz="1400" b="0" i="0">
                          <a:solidFill>
                            <a:srgbClr val="000000"/>
                          </a:solidFill>
                          <a:uFillTx/>
                          <a:latin typeface="Arial" panose="020B0604020202020204" pitchFamily="34" charset="0"/>
                          <a:ea typeface="Arial" panose="020B0604020202020204"/>
                        </a:rPr>
                        <a:t>长辈对话</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dirty="0">
                          <a:solidFill>
                            <a:srgbClr val="000000"/>
                          </a:solidFill>
                          <a:uFillTx/>
                          <a:latin typeface="Arial" panose="020B0604020202020204" pitchFamily="34" charset="0"/>
                          <a:ea typeface="Arial" panose="020B0604020202020204"/>
                        </a:rPr>
                        <a:t>3.87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3.53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2.67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1.47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2.22</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1" i="0">
                          <a:solidFill>
                            <a:srgbClr val="000000"/>
                          </a:solidFill>
                          <a:uFillTx/>
                          <a:latin typeface="Arial" panose="020B0604020202020204" pitchFamily="34" charset="0"/>
                          <a:ea typeface="Arial" panose="020B0604020202020204"/>
                        </a:rPr>
                        <a:t>4.67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1"/>
                  </a:ext>
                </a:extLst>
              </a:tr>
              <a:tr h="377190">
                <a:tc>
                  <a:txBody>
                    <a:bodyPr/>
                    <a:lstStyle/>
                    <a:p>
                      <a:pPr algn="l" fontAlgn="b"/>
                      <a:r>
                        <a:rPr lang="zh-CN" altLang="en-US" sz="1400" b="0" i="0">
                          <a:solidFill>
                            <a:srgbClr val="000000"/>
                          </a:solidFill>
                          <a:uFillTx/>
                          <a:latin typeface="Arial" panose="020B0604020202020204" pitchFamily="34" charset="0"/>
                          <a:ea typeface="Arial" panose="020B0604020202020204"/>
                        </a:rPr>
                        <a:t>女友对话</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2.83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3.25</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2.55</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1.48</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2.2</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1" i="0">
                          <a:solidFill>
                            <a:srgbClr val="000000"/>
                          </a:solidFill>
                          <a:uFillTx/>
                          <a:latin typeface="Arial" panose="020B0604020202020204" pitchFamily="34" charset="0"/>
                          <a:ea typeface="Arial" panose="020B0604020202020204"/>
                        </a:rPr>
                        <a:t>4.7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2"/>
                  </a:ext>
                </a:extLst>
              </a:tr>
              <a:tr h="377190">
                <a:tc>
                  <a:txBody>
                    <a:bodyPr/>
                    <a:lstStyle/>
                    <a:p>
                      <a:pPr algn="l" fontAlgn="b"/>
                      <a:r>
                        <a:rPr lang="zh-CN" altLang="en-US" sz="1400" b="0" i="0">
                          <a:solidFill>
                            <a:srgbClr val="000000"/>
                          </a:solidFill>
                          <a:uFillTx/>
                          <a:latin typeface="Arial" panose="020B0604020202020204" pitchFamily="34" charset="0"/>
                          <a:ea typeface="Arial" panose="020B0604020202020204"/>
                        </a:rPr>
                        <a:t>陌生人对话</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2.97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3.58</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2.63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1.85</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2.51</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1" i="0">
                          <a:solidFill>
                            <a:srgbClr val="000000"/>
                          </a:solidFill>
                          <a:uFillTx/>
                          <a:latin typeface="Arial" panose="020B0604020202020204" pitchFamily="34" charset="0"/>
                          <a:ea typeface="Arial" panose="020B0604020202020204"/>
                        </a:rPr>
                        <a:t>4.67</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3"/>
                  </a:ext>
                </a:extLst>
              </a:tr>
              <a:tr h="377190">
                <a:tc>
                  <a:txBody>
                    <a:bodyPr/>
                    <a:lstStyle/>
                    <a:p>
                      <a:pPr algn="l" fontAlgn="b"/>
                      <a:r>
                        <a:rPr lang="zh-CN" altLang="en-US" sz="1400" b="0" i="0">
                          <a:solidFill>
                            <a:srgbClr val="000000"/>
                          </a:solidFill>
                          <a:uFillTx/>
                          <a:latin typeface="Arial" panose="020B0604020202020204" pitchFamily="34" charset="0"/>
                          <a:ea typeface="Arial" panose="020B0604020202020204"/>
                        </a:rPr>
                        <a:t>导师对话</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3.83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3.64</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3.16</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1.73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2.75</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1" i="0">
                          <a:solidFill>
                            <a:srgbClr val="000000"/>
                          </a:solidFill>
                          <a:uFillTx/>
                          <a:latin typeface="Arial" panose="020B0604020202020204" pitchFamily="34" charset="0"/>
                          <a:ea typeface="Arial" panose="020B0604020202020204"/>
                        </a:rPr>
                        <a:t>4.73</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4"/>
                  </a:ext>
                </a:extLst>
              </a:tr>
              <a:tr h="377190">
                <a:tc>
                  <a:txBody>
                    <a:bodyPr/>
                    <a:lstStyle/>
                    <a:p>
                      <a:pPr algn="l" fontAlgn="b"/>
                      <a:r>
                        <a:rPr lang="zh-CN" altLang="en-US" sz="1400" b="0" i="0" dirty="0">
                          <a:solidFill>
                            <a:srgbClr val="000000"/>
                          </a:solidFill>
                          <a:uFillTx/>
                          <a:latin typeface="Arial" panose="020B0604020202020204" pitchFamily="34" charset="0"/>
                          <a:ea typeface="Arial" panose="020B0604020202020204"/>
                        </a:rPr>
                        <a:t>夫妻对话</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3.88</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3.86</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3.81</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1.82</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0" i="0">
                          <a:solidFill>
                            <a:srgbClr val="000000"/>
                          </a:solidFill>
                          <a:uFillTx/>
                          <a:latin typeface="Arial" panose="020B0604020202020204" pitchFamily="34" charset="0"/>
                          <a:ea typeface="Arial" panose="020B0604020202020204"/>
                        </a:rPr>
                        <a:t>2.58</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r" fontAlgn="b"/>
                      <a:r>
                        <a:rPr lang="en-US" altLang="zh-CN" sz="1400" b="1" i="0">
                          <a:solidFill>
                            <a:srgbClr val="000000"/>
                          </a:solidFill>
                          <a:uFillTx/>
                          <a:latin typeface="Arial" panose="020B0604020202020204" pitchFamily="34" charset="0"/>
                          <a:ea typeface="Arial" panose="020B0604020202020204"/>
                        </a:rPr>
                        <a:t>4.86</a:t>
                      </a: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tc>
                  <a:txBody>
                    <a:bodyPr/>
                    <a:lstStyle/>
                    <a:p>
                      <a:pPr algn="l" fontAlgn="b"/>
                      <a:endParaRPr sz="1400" b="0" i="0" dirty="0">
                        <a:solidFill>
                          <a:srgbClr val="000000"/>
                        </a:solidFill>
                        <a:uFillTx/>
                        <a:latin typeface="Arial" panose="020B0604020202020204"/>
                        <a:ea typeface="Arial" panose="020B0604020202020204"/>
                      </a:endParaRPr>
                    </a:p>
                  </a:txBody>
                  <a:tcPr marL="7937" marR="7937" marT="7937" marB="0" anchor="b">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5" name="Image 7" descr="preencoded.png"/>
          <p:cNvPicPr>
            <a:picLocks noChangeAspect="1"/>
          </p:cNvPicPr>
          <p:nvPr>
            <p:custDataLst>
              <p:tags r:id="rId7"/>
            </p:custDataLst>
          </p:nvPr>
        </p:nvPicPr>
        <p:blipFill>
          <a:blip r:embed="rId14"/>
          <a:stretch>
            <a:fillRect/>
          </a:stretch>
        </p:blipFill>
        <p:spPr>
          <a:xfrm>
            <a:off x="4362450" y="3790610"/>
            <a:ext cx="190500" cy="190500"/>
          </a:xfrm>
          <a:prstGeom prst="rect">
            <a:avLst/>
          </a:prstGeom>
        </p:spPr>
      </p:pic>
      <p:sp>
        <p:nvSpPr>
          <p:cNvPr id="6" name="Text 1"/>
          <p:cNvSpPr/>
          <p:nvPr>
            <p:custDataLst>
              <p:tags r:id="rId8"/>
            </p:custDataLst>
          </p:nvPr>
        </p:nvSpPr>
        <p:spPr>
          <a:xfrm>
            <a:off x="4679105" y="3755331"/>
            <a:ext cx="4057650" cy="266700"/>
          </a:xfrm>
          <a:prstGeom prst="rect">
            <a:avLst/>
          </a:prstGeom>
          <a:noFill/>
        </p:spPr>
        <p:txBody>
          <a:bodyPr vert="horz" wrap="square" lIns="0" tIns="0" rIns="0" bIns="0" rtlCol="0" anchor="t"/>
          <a:lstStyle/>
          <a:p>
            <a:pPr marL="0" indent="0">
              <a:lnSpc>
                <a:spcPts val="2100"/>
              </a:lnSpc>
              <a:buNone/>
            </a:pPr>
            <a:r>
              <a:rPr lang="en-US" sz="1500" b="1" dirty="0" err="1">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a:t>
            </a:r>
            <a:r>
              <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结果</a:t>
            </a:r>
          </a:p>
        </p:txBody>
      </p:sp>
      <p:sp>
        <p:nvSpPr>
          <p:cNvPr id="8" name="文本框 7"/>
          <p:cNvSpPr txBox="1"/>
          <p:nvPr/>
        </p:nvSpPr>
        <p:spPr>
          <a:xfrm>
            <a:off x="6838315" y="3980815"/>
            <a:ext cx="2032635" cy="292735"/>
          </a:xfrm>
          <a:prstGeom prst="rect">
            <a:avLst/>
          </a:prstGeom>
          <a:noFill/>
        </p:spPr>
        <p:txBody>
          <a:bodyPr wrap="square" rtlCol="0">
            <a:noAutofit/>
          </a:bodyPr>
          <a:lstStyle/>
          <a:p>
            <a:r>
              <a:rPr lang="en-US" altLang="zh-CN" sz="1200" b="1">
                <a:latin typeface="Noto Sans SC" panose="020B0200000000000000" pitchFamily="34" charset="-122"/>
                <a:ea typeface="Noto Sans SC" panose="020B0200000000000000" pitchFamily="34" charset="-122"/>
                <a:cs typeface="Noto Sans SC" panose="020B0200000000000000" pitchFamily="34" charset="-122"/>
              </a:rPr>
              <a:t>Deepseek</a:t>
            </a:r>
            <a:r>
              <a:rPr lang="zh-CN" altLang="en-US" sz="1200" b="1">
                <a:latin typeface="Noto Sans SC" panose="020B0200000000000000" pitchFamily="34" charset="-122"/>
                <a:ea typeface="Noto Sans SC" panose="020B0200000000000000" pitchFamily="34" charset="-122"/>
                <a:cs typeface="Noto Sans SC" panose="020B0200000000000000" pitchFamily="34" charset="-122"/>
              </a:rPr>
              <a:t>对模型评估打分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2"/>
          <a:stretch>
            <a:fillRect/>
          </a:stretch>
        </p:blipFill>
        <p:spPr>
          <a:xfrm>
            <a:off x="0" y="0"/>
            <a:ext cx="1905000" cy="1428750"/>
          </a:xfrm>
          <a:prstGeom prst="rect">
            <a:avLst/>
          </a:prstGeom>
        </p:spPr>
      </p:pic>
      <p:pic>
        <p:nvPicPr>
          <p:cNvPr id="5" name="Image 3" descr="preencoded.png"/>
          <p:cNvPicPr>
            <a:picLocks noChangeAspect="1"/>
          </p:cNvPicPr>
          <p:nvPr/>
        </p:nvPicPr>
        <p:blipFill>
          <a:blip r:embed="rId3"/>
          <a:stretch>
            <a:fillRect/>
          </a:stretch>
        </p:blipFill>
        <p:spPr>
          <a:xfrm>
            <a:off x="10523782" y="1239526"/>
            <a:ext cx="669436" cy="397498"/>
          </a:xfrm>
          <a:prstGeom prst="rect">
            <a:avLst/>
          </a:prstGeom>
        </p:spPr>
      </p:pic>
      <p:pic>
        <p:nvPicPr>
          <p:cNvPr id="6" name="Image 4" descr="preencoded.png"/>
          <p:cNvPicPr>
            <a:picLocks noChangeAspect="1"/>
          </p:cNvPicPr>
          <p:nvPr/>
        </p:nvPicPr>
        <p:blipFill>
          <a:blip r:embed="rId4"/>
          <a:stretch>
            <a:fillRect/>
          </a:stretch>
        </p:blipFill>
        <p:spPr>
          <a:xfrm>
            <a:off x="1454214" y="4771637"/>
            <a:ext cx="901573" cy="343676"/>
          </a:xfrm>
          <a:prstGeom prst="rect">
            <a:avLst/>
          </a:prstGeom>
        </p:spPr>
      </p:pic>
      <p:pic>
        <p:nvPicPr>
          <p:cNvPr id="7" name="Image 5" descr="preencoded.png"/>
          <p:cNvPicPr>
            <a:picLocks noChangeAspect="1"/>
          </p:cNvPicPr>
          <p:nvPr/>
        </p:nvPicPr>
        <p:blipFill>
          <a:blip r:embed="rId5"/>
          <a:stretch>
            <a:fillRect/>
          </a:stretch>
        </p:blipFill>
        <p:spPr>
          <a:xfrm>
            <a:off x="609600" y="838200"/>
            <a:ext cx="914400" cy="38100"/>
          </a:xfrm>
          <a:prstGeom prst="rect">
            <a:avLst/>
          </a:prstGeom>
        </p:spPr>
      </p:pic>
      <p:pic>
        <p:nvPicPr>
          <p:cNvPr id="8" name="Image 6" descr="preencoded.png"/>
          <p:cNvPicPr>
            <a:picLocks noChangeAspect="1"/>
          </p:cNvPicPr>
          <p:nvPr/>
        </p:nvPicPr>
        <p:blipFill>
          <a:blip r:embed="rId6"/>
          <a:stretch>
            <a:fillRect/>
          </a:stretch>
        </p:blipFill>
        <p:spPr>
          <a:xfrm>
            <a:off x="609600" y="1104900"/>
            <a:ext cx="4438650" cy="1219200"/>
          </a:xfrm>
          <a:prstGeom prst="rect">
            <a:avLst/>
          </a:prstGeom>
        </p:spPr>
      </p:pic>
      <p:pic>
        <p:nvPicPr>
          <p:cNvPr id="9" name="Image 7" descr="preencoded.png"/>
          <p:cNvPicPr>
            <a:picLocks noChangeAspect="1"/>
          </p:cNvPicPr>
          <p:nvPr/>
        </p:nvPicPr>
        <p:blipFill>
          <a:blip r:embed="rId7"/>
          <a:stretch>
            <a:fillRect/>
          </a:stretch>
        </p:blipFill>
        <p:spPr>
          <a:xfrm>
            <a:off x="800100" y="1343025"/>
            <a:ext cx="190500" cy="190500"/>
          </a:xfrm>
          <a:prstGeom prst="rect">
            <a:avLst/>
          </a:prstGeom>
        </p:spPr>
      </p:pic>
      <p:pic>
        <p:nvPicPr>
          <p:cNvPr id="10" name="Image 8" descr="preencoded.png"/>
          <p:cNvPicPr>
            <a:picLocks noChangeAspect="1"/>
          </p:cNvPicPr>
          <p:nvPr/>
        </p:nvPicPr>
        <p:blipFill>
          <a:blip r:embed="rId8"/>
          <a:stretch>
            <a:fillRect/>
          </a:stretch>
        </p:blipFill>
        <p:spPr>
          <a:xfrm>
            <a:off x="609600" y="2552700"/>
            <a:ext cx="4438650" cy="2019935"/>
          </a:xfrm>
          <a:prstGeom prst="rect">
            <a:avLst/>
          </a:prstGeom>
        </p:spPr>
      </p:pic>
      <p:pic>
        <p:nvPicPr>
          <p:cNvPr id="11" name="Image 9" descr="preencoded.png"/>
          <p:cNvPicPr>
            <a:picLocks noChangeAspect="1"/>
          </p:cNvPicPr>
          <p:nvPr/>
        </p:nvPicPr>
        <p:blipFill>
          <a:blip r:embed="rId9"/>
          <a:stretch>
            <a:fillRect/>
          </a:stretch>
        </p:blipFill>
        <p:spPr>
          <a:xfrm>
            <a:off x="800100" y="2790825"/>
            <a:ext cx="238125" cy="190500"/>
          </a:xfrm>
          <a:prstGeom prst="rect">
            <a:avLst/>
          </a:prstGeom>
        </p:spPr>
      </p:pic>
      <p:pic>
        <p:nvPicPr>
          <p:cNvPr id="15" name="Image 13" descr="preencoded.png"/>
          <p:cNvPicPr>
            <a:picLocks noChangeAspect="1"/>
          </p:cNvPicPr>
          <p:nvPr/>
        </p:nvPicPr>
        <p:blipFill>
          <a:blip r:embed="rId10"/>
          <a:stretch>
            <a:fillRect/>
          </a:stretch>
        </p:blipFill>
        <p:spPr>
          <a:xfrm>
            <a:off x="638175" y="4838700"/>
            <a:ext cx="4438650" cy="1219200"/>
          </a:xfrm>
          <a:prstGeom prst="rect">
            <a:avLst/>
          </a:prstGeom>
        </p:spPr>
      </p:pic>
      <p:pic>
        <p:nvPicPr>
          <p:cNvPr id="16" name="Image 14" descr="preencoded.png"/>
          <p:cNvPicPr>
            <a:picLocks noChangeAspect="1"/>
          </p:cNvPicPr>
          <p:nvPr/>
        </p:nvPicPr>
        <p:blipFill>
          <a:blip r:embed="rId11"/>
          <a:stretch>
            <a:fillRect/>
          </a:stretch>
        </p:blipFill>
        <p:spPr>
          <a:xfrm>
            <a:off x="800100" y="4619625"/>
            <a:ext cx="142875" cy="190500"/>
          </a:xfrm>
          <a:prstGeom prst="rect">
            <a:avLst/>
          </a:prstGeom>
        </p:spPr>
      </p:pic>
      <p:pic>
        <p:nvPicPr>
          <p:cNvPr id="17" name="Image 15" descr="preencoded.png"/>
          <p:cNvPicPr>
            <a:picLocks noChangeAspect="1"/>
          </p:cNvPicPr>
          <p:nvPr/>
        </p:nvPicPr>
        <p:blipFill>
          <a:blip r:embed="rId12"/>
          <a:stretch>
            <a:fillRect/>
          </a:stretch>
        </p:blipFill>
        <p:spPr>
          <a:xfrm>
            <a:off x="5276850" y="1104900"/>
            <a:ext cx="6305550" cy="4724400"/>
          </a:xfrm>
          <a:prstGeom prst="rect">
            <a:avLst/>
          </a:prstGeom>
        </p:spPr>
      </p:pic>
      <p:pic>
        <p:nvPicPr>
          <p:cNvPr id="18" name="Image 16" descr="preencoded.png"/>
          <p:cNvPicPr>
            <a:picLocks noChangeAspect="1"/>
          </p:cNvPicPr>
          <p:nvPr/>
        </p:nvPicPr>
        <p:blipFill>
          <a:blip r:embed="rId13"/>
          <a:stretch>
            <a:fillRect/>
          </a:stretch>
        </p:blipFill>
        <p:spPr>
          <a:xfrm>
            <a:off x="5467350" y="1343025"/>
            <a:ext cx="219075" cy="190500"/>
          </a:xfrm>
          <a:prstGeom prst="rect">
            <a:avLst/>
          </a:prstGeom>
        </p:spPr>
      </p:pic>
      <p:pic>
        <p:nvPicPr>
          <p:cNvPr id="20" name="Image 18" descr="preencoded.png"/>
          <p:cNvPicPr>
            <a:picLocks noChangeAspect="1"/>
          </p:cNvPicPr>
          <p:nvPr/>
        </p:nvPicPr>
        <p:blipFill>
          <a:blip r:embed="rId14"/>
          <a:stretch>
            <a:fillRect/>
          </a:stretch>
        </p:blipFill>
        <p:spPr>
          <a:xfrm>
            <a:off x="5467350" y="4381500"/>
            <a:ext cx="1873151" cy="1257300"/>
          </a:xfrm>
          <a:prstGeom prst="rect">
            <a:avLst/>
          </a:prstGeom>
        </p:spPr>
      </p:pic>
      <p:pic>
        <p:nvPicPr>
          <p:cNvPr id="21" name="Image 19" descr="preencoded.png"/>
          <p:cNvPicPr>
            <a:picLocks noChangeAspect="1"/>
          </p:cNvPicPr>
          <p:nvPr/>
        </p:nvPicPr>
        <p:blipFill>
          <a:blip r:embed="rId15"/>
          <a:stretch>
            <a:fillRect/>
          </a:stretch>
        </p:blipFill>
        <p:spPr>
          <a:xfrm>
            <a:off x="6318200" y="4495800"/>
            <a:ext cx="171450" cy="304800"/>
          </a:xfrm>
          <a:prstGeom prst="rect">
            <a:avLst/>
          </a:prstGeom>
        </p:spPr>
      </p:pic>
      <p:pic>
        <p:nvPicPr>
          <p:cNvPr id="22" name="Image 20" descr="preencoded.png"/>
          <p:cNvPicPr>
            <a:picLocks noChangeAspect="1"/>
          </p:cNvPicPr>
          <p:nvPr/>
        </p:nvPicPr>
        <p:blipFill>
          <a:blip r:embed="rId16"/>
          <a:stretch>
            <a:fillRect/>
          </a:stretch>
        </p:blipFill>
        <p:spPr>
          <a:xfrm>
            <a:off x="7492901" y="4381500"/>
            <a:ext cx="1873300" cy="1257300"/>
          </a:xfrm>
          <a:prstGeom prst="rect">
            <a:avLst/>
          </a:prstGeom>
        </p:spPr>
      </p:pic>
      <p:pic>
        <p:nvPicPr>
          <p:cNvPr id="23" name="Image 21" descr="preencoded.png"/>
          <p:cNvPicPr>
            <a:picLocks noChangeAspect="1"/>
          </p:cNvPicPr>
          <p:nvPr/>
        </p:nvPicPr>
        <p:blipFill>
          <a:blip r:embed="rId17"/>
          <a:stretch>
            <a:fillRect/>
          </a:stretch>
        </p:blipFill>
        <p:spPr>
          <a:xfrm>
            <a:off x="8300889" y="4495800"/>
            <a:ext cx="257175" cy="304800"/>
          </a:xfrm>
          <a:prstGeom prst="rect">
            <a:avLst/>
          </a:prstGeom>
        </p:spPr>
      </p:pic>
      <p:pic>
        <p:nvPicPr>
          <p:cNvPr id="24" name="Image 22" descr="preencoded.png"/>
          <p:cNvPicPr>
            <a:picLocks noChangeAspect="1"/>
          </p:cNvPicPr>
          <p:nvPr/>
        </p:nvPicPr>
        <p:blipFill>
          <a:blip r:embed="rId18"/>
          <a:stretch>
            <a:fillRect/>
          </a:stretch>
        </p:blipFill>
        <p:spPr>
          <a:xfrm>
            <a:off x="9518600" y="4381500"/>
            <a:ext cx="1873300" cy="1257300"/>
          </a:xfrm>
          <a:prstGeom prst="rect">
            <a:avLst/>
          </a:prstGeom>
        </p:spPr>
      </p:pic>
      <p:pic>
        <p:nvPicPr>
          <p:cNvPr id="25" name="Image 23" descr="preencoded.png"/>
          <p:cNvPicPr>
            <a:picLocks noChangeAspect="1"/>
          </p:cNvPicPr>
          <p:nvPr/>
        </p:nvPicPr>
        <p:blipFill>
          <a:blip r:embed="rId19"/>
          <a:stretch>
            <a:fillRect/>
          </a:stretch>
        </p:blipFill>
        <p:spPr>
          <a:xfrm>
            <a:off x="10369451" y="4495800"/>
            <a:ext cx="171450" cy="30480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8" name="Text 1"/>
          <p:cNvSpPr/>
          <p:nvPr/>
        </p:nvSpPr>
        <p:spPr>
          <a:xfrm>
            <a:off x="1066800" y="1295400"/>
            <a:ext cx="40576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评估维度</a:t>
            </a:r>
          </a:p>
        </p:txBody>
      </p:sp>
      <p:sp>
        <p:nvSpPr>
          <p:cNvPr id="29" name="Text 2"/>
          <p:cNvSpPr/>
          <p:nvPr/>
        </p:nvSpPr>
        <p:spPr>
          <a:xfrm>
            <a:off x="800100" y="1676400"/>
            <a:ext cx="4057650" cy="457200"/>
          </a:xfrm>
          <a:prstGeom prst="rect">
            <a:avLst/>
          </a:prstGeom>
          <a:noFill/>
        </p:spPr>
        <p:txBody>
          <a:bodyPr vert="horz" wrap="square" lIns="0" tIns="0" rIns="0" bIns="0" rtlCol="0" anchor="t"/>
          <a:lstStyle/>
          <a:p>
            <a:pPr marL="0" indent="0">
              <a:lnSpc>
                <a:spcPts val="1800"/>
              </a:lnSpc>
              <a:buNone/>
            </a:pPr>
            <a:r>
              <a:rPr lang="en-US" sz="120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5</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分制打分（从</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sym typeface="+mn-ea"/>
              </a:rPr>
              <a:t>"不可用"</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sym typeface="+mn-ea"/>
              </a:rPr>
              <a:t>到</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"完美"），综合评估模型在社交场景中的表现</a:t>
            </a:r>
          </a:p>
        </p:txBody>
      </p:sp>
      <p:sp>
        <p:nvSpPr>
          <p:cNvPr id="30" name="Text 3"/>
          <p:cNvSpPr/>
          <p:nvPr/>
        </p:nvSpPr>
        <p:spPr>
          <a:xfrm>
            <a:off x="1114425" y="2743200"/>
            <a:ext cx="40576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对比模型</a:t>
            </a:r>
          </a:p>
        </p:txBody>
      </p:sp>
      <p:sp>
        <p:nvSpPr>
          <p:cNvPr id="31" name="Text 4"/>
          <p:cNvSpPr/>
          <p:nvPr/>
        </p:nvSpPr>
        <p:spPr>
          <a:xfrm>
            <a:off x="814705" y="3124200"/>
            <a:ext cx="3745865" cy="228600"/>
          </a:xfrm>
          <a:prstGeom prst="rect">
            <a:avLst/>
          </a:prstGeom>
        </p:spPr>
        <p:style>
          <a:lnRef idx="2">
            <a:schemeClr val="accent1"/>
          </a:lnRef>
          <a:fillRef idx="0">
            <a:srgbClr val="FFFFFF"/>
          </a:fillRef>
          <a:effectRef idx="0">
            <a:srgbClr val="FFFFFF"/>
          </a:effectRef>
          <a:fontRef idx="minor">
            <a:schemeClr val="tx1"/>
          </a:fontRef>
        </p:style>
        <p:txBody>
          <a:bodyPr vert="horz" wrap="square" lIns="0" tIns="0" rIns="0" bIns="0" rtlCol="0" anchor="t"/>
          <a:lstStyle/>
          <a:p>
            <a:pPr marL="342900" indent="-342900" algn="l">
              <a:lnSpc>
                <a:spcPts val="1800"/>
              </a:lnSpc>
              <a:buSzPct val="100000"/>
              <a:buChar char="•"/>
            </a:pPr>
            <a:r>
              <a:rPr lang="zh-CN" altLang="en-US" sz="1200" dirty="0">
                <a:solidFill>
                  <a:schemeClr val="tx1"/>
                </a:solidFill>
                <a:uFillTx/>
              </a:rPr>
              <a:t>原始模型</a:t>
            </a:r>
          </a:p>
        </p:txBody>
      </p:sp>
      <p:sp>
        <p:nvSpPr>
          <p:cNvPr id="32" name="Text 5"/>
          <p:cNvSpPr/>
          <p:nvPr/>
        </p:nvSpPr>
        <p:spPr>
          <a:xfrm>
            <a:off x="807720" y="3429000"/>
            <a:ext cx="4095750" cy="228600"/>
          </a:xfrm>
          <a:prstGeom prst="rect">
            <a:avLst/>
          </a:prstGeom>
          <a:noFill/>
        </p:spPr>
        <p:txBody>
          <a:bodyPr vert="horz" wrap="square" lIns="0" tIns="0" rIns="0" bIns="0" rtlCol="0" anchor="t"/>
          <a:lstStyle/>
          <a:p>
            <a:pPr marL="342900" indent="-342900" algn="l">
              <a:lnSpc>
                <a:spcPts val="1800"/>
              </a:lnSpc>
              <a:buSzPct val="100000"/>
              <a:buChar char="•"/>
            </a:pPr>
            <a:r>
              <a:rPr lang="en-US" altLang="zh-CN" sz="1200" dirty="0">
                <a:solidFill>
                  <a:schemeClr val="tx1"/>
                </a:solidFill>
                <a:uFillTx/>
                <a:sym typeface="+mn-ea"/>
              </a:rPr>
              <a:t>deepseek-r1:1.5b</a:t>
            </a:r>
          </a:p>
        </p:txBody>
      </p:sp>
      <p:sp>
        <p:nvSpPr>
          <p:cNvPr id="33" name="Text 6"/>
          <p:cNvSpPr/>
          <p:nvPr/>
        </p:nvSpPr>
        <p:spPr>
          <a:xfrm>
            <a:off x="799465" y="3733800"/>
            <a:ext cx="4134485" cy="228600"/>
          </a:xfrm>
          <a:prstGeom prst="rect">
            <a:avLst/>
          </a:prstGeom>
          <a:noFill/>
        </p:spPr>
        <p:txBody>
          <a:bodyPr vert="horz" wrap="square" lIns="0" tIns="0" rIns="0" bIns="0" rtlCol="0" anchor="t"/>
          <a:lstStyle/>
          <a:p>
            <a:pPr marL="342900" indent="-342900" algn="l">
              <a:lnSpc>
                <a:spcPts val="1800"/>
              </a:lnSpc>
              <a:buSzPct val="100000"/>
              <a:buChar char="•"/>
            </a:pPr>
            <a:r>
              <a:rPr lang="en-US" altLang="zh-CN" sz="1200" dirty="0">
                <a:solidFill>
                  <a:schemeClr val="tx1"/>
                </a:solidFill>
                <a:uFillTx/>
              </a:rPr>
              <a:t>codegemma:5b</a:t>
            </a:r>
          </a:p>
        </p:txBody>
      </p:sp>
      <p:sp>
        <p:nvSpPr>
          <p:cNvPr id="34" name="Text 7"/>
          <p:cNvSpPr/>
          <p:nvPr/>
        </p:nvSpPr>
        <p:spPr>
          <a:xfrm>
            <a:off x="1019175" y="4572000"/>
            <a:ext cx="40576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结论</a:t>
            </a:r>
          </a:p>
        </p:txBody>
      </p:sp>
      <p:sp>
        <p:nvSpPr>
          <p:cNvPr id="35" name="Text 8"/>
          <p:cNvSpPr/>
          <p:nvPr/>
        </p:nvSpPr>
        <p:spPr>
          <a:xfrm>
            <a:off x="800100" y="4953000"/>
            <a:ext cx="4057650" cy="4572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在特定垂直社交领域，</a:t>
            </a:r>
            <a:r>
              <a:rPr lang="en-US" sz="1200" b="1" dirty="0">
                <a:solidFill>
                  <a:srgbClr val="FF7F50"/>
                </a:solidFill>
                <a:latin typeface="Noto Sans SC" panose="020B0200000000000000" pitchFamily="34" charset="-122"/>
                <a:ea typeface="Noto Sans SC" panose="020B0200000000000000" pitchFamily="34" charset="-122"/>
                <a:cs typeface="Noto Sans SC" panose="020B0200000000000000" pitchFamily="34" charset="-120"/>
              </a:rPr>
              <a:t>小参数微调模型可以战胜通用大模型</a:t>
            </a:r>
            <a:r>
              <a:rPr lang="en-US" sz="120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证明了高质量数据和针对性微调的价值</a:t>
            </a:r>
          </a:p>
        </p:txBody>
      </p:sp>
      <p:sp>
        <p:nvSpPr>
          <p:cNvPr id="36" name="Text 9"/>
          <p:cNvSpPr/>
          <p:nvPr/>
        </p:nvSpPr>
        <p:spPr>
          <a:xfrm>
            <a:off x="5762625" y="1295400"/>
            <a:ext cx="592455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胜率分析 (Win Rate)</a:t>
            </a:r>
          </a:p>
        </p:txBody>
      </p:sp>
      <p:sp>
        <p:nvSpPr>
          <p:cNvPr id="37" name="Text 10"/>
          <p:cNvSpPr/>
          <p:nvPr/>
        </p:nvSpPr>
        <p:spPr>
          <a:xfrm>
            <a:off x="5581650" y="4876800"/>
            <a:ext cx="1644551" cy="190500"/>
          </a:xfrm>
          <a:prstGeom prst="rect">
            <a:avLst/>
          </a:prstGeom>
          <a:noFill/>
        </p:spPr>
        <p:txBody>
          <a:bodyPr vert="horz" wrap="square" lIns="0" tIns="0" rIns="0" bIns="0" rtlCol="0" anchor="t"/>
          <a:lstStyle/>
          <a:p>
            <a:pPr marL="0" indent="0" algn="ctr">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vs 原始模型</a:t>
            </a:r>
          </a:p>
        </p:txBody>
      </p:sp>
      <p:sp>
        <p:nvSpPr>
          <p:cNvPr id="38" name="Text 11"/>
          <p:cNvSpPr/>
          <p:nvPr/>
        </p:nvSpPr>
        <p:spPr>
          <a:xfrm>
            <a:off x="5417195" y="5067300"/>
            <a:ext cx="1973461" cy="304800"/>
          </a:xfrm>
          <a:prstGeom prst="rect">
            <a:avLst/>
          </a:prstGeom>
          <a:noFill/>
        </p:spPr>
        <p:txBody>
          <a:bodyPr vert="horz" wrap="square" lIns="0" tIns="0" rIns="0" bIns="0" rtlCol="0" anchor="t"/>
          <a:lstStyle/>
          <a:p>
            <a:pPr marL="0" indent="0" algn="ctr">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74.55%</a:t>
            </a:r>
          </a:p>
        </p:txBody>
      </p:sp>
      <p:sp>
        <p:nvSpPr>
          <p:cNvPr id="39" name="Text 12"/>
          <p:cNvSpPr/>
          <p:nvPr/>
        </p:nvSpPr>
        <p:spPr>
          <a:xfrm>
            <a:off x="5417195" y="5372100"/>
            <a:ext cx="1973461" cy="152400"/>
          </a:xfrm>
          <a:prstGeom prst="rect">
            <a:avLst/>
          </a:prstGeom>
          <a:noFill/>
        </p:spPr>
        <p:txBody>
          <a:bodyPr vert="horz" wrap="square" lIns="0" tIns="0" rIns="0" bIns="0" rtlCol="0" anchor="t"/>
          <a:lstStyle/>
          <a:p>
            <a:pPr marL="0" indent="0" algn="ctr">
              <a:lnSpc>
                <a:spcPts val="1200"/>
              </a:lnSpc>
              <a:buNone/>
            </a:pPr>
            <a:r>
              <a:rPr lang="en-US" sz="9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显著提升社交能力</a:t>
            </a:r>
          </a:p>
        </p:txBody>
      </p:sp>
      <p:sp>
        <p:nvSpPr>
          <p:cNvPr id="40" name="Text 13"/>
          <p:cNvSpPr/>
          <p:nvPr/>
        </p:nvSpPr>
        <p:spPr>
          <a:xfrm>
            <a:off x="7442731" y="4876800"/>
            <a:ext cx="1973640" cy="190500"/>
          </a:xfrm>
          <a:prstGeom prst="rect">
            <a:avLst/>
          </a:prstGeom>
          <a:noFill/>
        </p:spPr>
        <p:txBody>
          <a:bodyPr vert="horz" wrap="square" lIns="0" tIns="0" rIns="0" bIns="0" rtlCol="0" anchor="t"/>
          <a:lstStyle/>
          <a:p>
            <a:pPr marL="0" indent="0" algn="ctr">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vs DeepSeek-r1</a:t>
            </a:r>
          </a:p>
        </p:txBody>
      </p:sp>
      <p:sp>
        <p:nvSpPr>
          <p:cNvPr id="41" name="Text 14"/>
          <p:cNvSpPr/>
          <p:nvPr/>
        </p:nvSpPr>
        <p:spPr>
          <a:xfrm>
            <a:off x="7442731" y="5067300"/>
            <a:ext cx="1973640" cy="304800"/>
          </a:xfrm>
          <a:prstGeom prst="rect">
            <a:avLst/>
          </a:prstGeom>
          <a:noFill/>
        </p:spPr>
        <p:txBody>
          <a:bodyPr vert="horz" wrap="square" lIns="0" tIns="0" rIns="0" bIns="0" rtlCol="0" anchor="t"/>
          <a:lstStyle/>
          <a:p>
            <a:pPr marL="0" indent="0" algn="ctr">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97.80%</a:t>
            </a:r>
          </a:p>
        </p:txBody>
      </p:sp>
      <p:sp>
        <p:nvSpPr>
          <p:cNvPr id="42" name="Text 15"/>
          <p:cNvSpPr/>
          <p:nvPr/>
        </p:nvSpPr>
        <p:spPr>
          <a:xfrm>
            <a:off x="7607201" y="5372100"/>
            <a:ext cx="1644700" cy="152400"/>
          </a:xfrm>
          <a:prstGeom prst="rect">
            <a:avLst/>
          </a:prstGeom>
          <a:noFill/>
        </p:spPr>
        <p:txBody>
          <a:bodyPr vert="horz" wrap="square" lIns="0" tIns="0" rIns="0" bIns="0" rtlCol="0" anchor="t"/>
          <a:lstStyle/>
          <a:p>
            <a:pPr marL="0" indent="0" algn="ctr">
              <a:lnSpc>
                <a:spcPts val="1200"/>
              </a:lnSpc>
              <a:buNone/>
            </a:pPr>
            <a:r>
              <a:rPr lang="en-US" sz="9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碾压同级别模型</a:t>
            </a:r>
          </a:p>
        </p:txBody>
      </p:sp>
      <p:sp>
        <p:nvSpPr>
          <p:cNvPr id="43" name="Text 16"/>
          <p:cNvSpPr/>
          <p:nvPr/>
        </p:nvSpPr>
        <p:spPr>
          <a:xfrm>
            <a:off x="9468430" y="4876800"/>
            <a:ext cx="1973640" cy="190500"/>
          </a:xfrm>
          <a:prstGeom prst="rect">
            <a:avLst/>
          </a:prstGeom>
          <a:noFill/>
        </p:spPr>
        <p:txBody>
          <a:bodyPr vert="horz" wrap="square" lIns="0" tIns="0" rIns="0" bIns="0" rtlCol="0" anchor="t"/>
          <a:lstStyle/>
          <a:p>
            <a:pPr marL="0" indent="0" algn="ctr">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vs CodeGemma</a:t>
            </a:r>
          </a:p>
        </p:txBody>
      </p:sp>
      <p:sp>
        <p:nvSpPr>
          <p:cNvPr id="44" name="Text 17"/>
          <p:cNvSpPr/>
          <p:nvPr/>
        </p:nvSpPr>
        <p:spPr>
          <a:xfrm>
            <a:off x="9468430" y="5067300"/>
            <a:ext cx="1973640" cy="304800"/>
          </a:xfrm>
          <a:prstGeom prst="rect">
            <a:avLst/>
          </a:prstGeom>
          <a:noFill/>
        </p:spPr>
        <p:txBody>
          <a:bodyPr vert="horz" wrap="square" lIns="0" tIns="0" rIns="0" bIns="0" rtlCol="0" anchor="t"/>
          <a:lstStyle/>
          <a:p>
            <a:pPr marL="0" indent="0" algn="ctr">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67.82%</a:t>
            </a:r>
          </a:p>
        </p:txBody>
      </p:sp>
      <p:sp>
        <p:nvSpPr>
          <p:cNvPr id="45" name="Text 18"/>
          <p:cNvSpPr/>
          <p:nvPr/>
        </p:nvSpPr>
        <p:spPr>
          <a:xfrm>
            <a:off x="9468430" y="5372100"/>
            <a:ext cx="1973640" cy="152400"/>
          </a:xfrm>
          <a:prstGeom prst="rect">
            <a:avLst/>
          </a:prstGeom>
          <a:noFill/>
        </p:spPr>
        <p:txBody>
          <a:bodyPr vert="horz" wrap="square" lIns="0" tIns="0" rIns="0" bIns="0" rtlCol="0" anchor="t"/>
          <a:lstStyle/>
          <a:p>
            <a:pPr marL="0" indent="0" algn="ctr">
              <a:lnSpc>
                <a:spcPts val="1200"/>
              </a:lnSpc>
              <a:buNone/>
            </a:pPr>
            <a:r>
              <a:rPr lang="en-US" sz="9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优于更大参数模型</a:t>
            </a:r>
          </a:p>
        </p:txBody>
      </p:sp>
      <p:pic>
        <p:nvPicPr>
          <p:cNvPr id="48" name="图片 47"/>
          <p:cNvPicPr>
            <a:picLocks noChangeAspect="1"/>
          </p:cNvPicPr>
          <p:nvPr/>
        </p:nvPicPr>
        <p:blipFill>
          <a:blip r:embed="rId20"/>
          <a:stretch>
            <a:fillRect/>
          </a:stretch>
        </p:blipFill>
        <p:spPr>
          <a:xfrm>
            <a:off x="5417185" y="1722755"/>
            <a:ext cx="5980430" cy="2429510"/>
          </a:xfrm>
          <a:prstGeom prst="rect">
            <a:avLst/>
          </a:prstGeom>
        </p:spPr>
      </p:pic>
      <p:sp>
        <p:nvSpPr>
          <p:cNvPr id="51" name="Text 4"/>
          <p:cNvSpPr/>
          <p:nvPr/>
        </p:nvSpPr>
        <p:spPr>
          <a:xfrm>
            <a:off x="800100" y="4033520"/>
            <a:ext cx="4248150" cy="228600"/>
          </a:xfrm>
          <a:prstGeom prst="rect">
            <a:avLst/>
          </a:prstGeom>
          <a:noFill/>
        </p:spPr>
        <p:txBody>
          <a:bodyPr vert="horz" wrap="square" lIns="0" tIns="0" rIns="0" bIns="0" rtlCol="0" anchor="t"/>
          <a:lstStyle/>
          <a:p>
            <a:pPr marL="342900" indent="-342900" algn="l">
              <a:lnSpc>
                <a:spcPts val="1800"/>
              </a:lnSpc>
              <a:buSzPct val="100000"/>
              <a:buChar char="•"/>
            </a:pPr>
            <a:r>
              <a:rPr lang="en-US" altLang="zh-CN" sz="1200" dirty="0">
                <a:solidFill>
                  <a:schemeClr val="tx1"/>
                </a:solidFill>
              </a:rPr>
              <a:t> </a:t>
            </a:r>
            <a:r>
              <a:rPr lang="en-US" altLang="zh-CN" sz="1200" dirty="0">
                <a:solidFill>
                  <a:schemeClr val="tx1"/>
                </a:solidFill>
                <a:uFillTx/>
              </a:rPr>
              <a:t>gpt-oss:20b </a:t>
            </a:r>
          </a:p>
        </p:txBody>
      </p:sp>
      <p:sp>
        <p:nvSpPr>
          <p:cNvPr id="53" name="Text 4"/>
          <p:cNvSpPr/>
          <p:nvPr/>
        </p:nvSpPr>
        <p:spPr>
          <a:xfrm>
            <a:off x="797560" y="4318000"/>
            <a:ext cx="4248150" cy="228600"/>
          </a:xfrm>
          <a:prstGeom prst="rect">
            <a:avLst/>
          </a:prstGeom>
          <a:noFill/>
        </p:spPr>
        <p:txBody>
          <a:bodyPr vert="horz" wrap="square" lIns="0" tIns="0" rIns="0" bIns="0" rtlCol="0" anchor="t"/>
          <a:lstStyle/>
          <a:p>
            <a:pPr marL="342900" indent="-342900" algn="l">
              <a:lnSpc>
                <a:spcPts val="1800"/>
              </a:lnSpc>
              <a:buSzPct val="100000"/>
              <a:buChar char="•"/>
            </a:pPr>
            <a:r>
              <a:rPr lang="en-US" altLang="zh-CN" sz="1200" dirty="0">
                <a:solidFill>
                  <a:schemeClr val="tx1"/>
                </a:solidFill>
                <a:uFillTx/>
              </a:rPr>
              <a:t>gpt-oss:120b</a:t>
            </a:r>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评估与效果</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4"/>
          <a:stretch>
            <a:fillRect/>
          </a:stretch>
        </p:blipFill>
        <p:spPr>
          <a:xfrm>
            <a:off x="9334500" y="5429250"/>
            <a:ext cx="1905000" cy="1905000"/>
          </a:xfrm>
          <a:prstGeom prst="rect">
            <a:avLst/>
          </a:prstGeom>
        </p:spPr>
      </p:pic>
      <p:pic>
        <p:nvPicPr>
          <p:cNvPr id="5" name="Image 3" descr="preencoded.png"/>
          <p:cNvPicPr>
            <a:picLocks noChangeAspect="1"/>
          </p:cNvPicPr>
          <p:nvPr/>
        </p:nvPicPr>
        <p:blipFill>
          <a:blip r:embed="rId5"/>
          <a:stretch>
            <a:fillRect/>
          </a:stretch>
        </p:blipFill>
        <p:spPr>
          <a:xfrm>
            <a:off x="10523782" y="1239526"/>
            <a:ext cx="669436" cy="397498"/>
          </a:xfrm>
          <a:prstGeom prst="rect">
            <a:avLst/>
          </a:prstGeom>
        </p:spPr>
      </p:pic>
      <p:pic>
        <p:nvPicPr>
          <p:cNvPr id="6" name="Image 4" descr="preencoded.png"/>
          <p:cNvPicPr>
            <a:picLocks noChangeAspect="1"/>
          </p:cNvPicPr>
          <p:nvPr/>
        </p:nvPicPr>
        <p:blipFill>
          <a:blip r:embed="rId6"/>
          <a:stretch>
            <a:fillRect/>
          </a:stretch>
        </p:blipFill>
        <p:spPr>
          <a:xfrm>
            <a:off x="1052605" y="5084162"/>
            <a:ext cx="901573" cy="343676"/>
          </a:xfrm>
          <a:prstGeom prst="rect">
            <a:avLst/>
          </a:prstGeom>
        </p:spPr>
      </p:pic>
      <p:pic>
        <p:nvPicPr>
          <p:cNvPr id="7" name="Image 5" descr="preencoded.png"/>
          <p:cNvPicPr>
            <a:picLocks noChangeAspect="1"/>
          </p:cNvPicPr>
          <p:nvPr/>
        </p:nvPicPr>
        <p:blipFill>
          <a:blip r:embed="rId7"/>
          <a:stretch>
            <a:fillRect/>
          </a:stretch>
        </p:blipFill>
        <p:spPr>
          <a:xfrm>
            <a:off x="240030" y="1396500"/>
            <a:ext cx="914400" cy="38100"/>
          </a:xfrm>
          <a:prstGeom prst="rect">
            <a:avLst/>
          </a:prstGeom>
        </p:spPr>
      </p:pic>
      <p:pic>
        <p:nvPicPr>
          <p:cNvPr id="8" name="Image 6" descr="preencoded.png"/>
          <p:cNvPicPr>
            <a:picLocks noChangeAspect="1"/>
          </p:cNvPicPr>
          <p:nvPr/>
        </p:nvPicPr>
        <p:blipFill>
          <a:blip r:embed="rId8"/>
          <a:stretch>
            <a:fillRect/>
          </a:stretch>
        </p:blipFill>
        <p:spPr>
          <a:xfrm>
            <a:off x="207991" y="1717050"/>
            <a:ext cx="5334000" cy="1304925"/>
          </a:xfrm>
          <a:prstGeom prst="rect">
            <a:avLst/>
          </a:prstGeom>
          <a:ln w="12700" cmpd="sng">
            <a:solidFill>
              <a:schemeClr val="accent1">
                <a:shade val="50000"/>
              </a:schemeClr>
            </a:solidFill>
            <a:prstDash val="solid"/>
          </a:ln>
        </p:spPr>
      </p:pic>
      <p:pic>
        <p:nvPicPr>
          <p:cNvPr id="9" name="Image 7" descr="preencoded.png"/>
          <p:cNvPicPr>
            <a:picLocks noChangeAspect="1"/>
          </p:cNvPicPr>
          <p:nvPr/>
        </p:nvPicPr>
        <p:blipFill>
          <a:blip r:embed="rId9"/>
          <a:stretch>
            <a:fillRect/>
          </a:stretch>
        </p:blipFill>
        <p:spPr>
          <a:xfrm>
            <a:off x="442241" y="1346325"/>
            <a:ext cx="228600" cy="228600"/>
          </a:xfrm>
          <a:prstGeom prst="rect">
            <a:avLst/>
          </a:prstGeom>
        </p:spPr>
      </p:pic>
      <p:pic>
        <p:nvPicPr>
          <p:cNvPr id="10" name="Image 8" descr="preencoded.png"/>
          <p:cNvPicPr>
            <a:picLocks noChangeAspect="1"/>
          </p:cNvPicPr>
          <p:nvPr/>
        </p:nvPicPr>
        <p:blipFill>
          <a:blip r:embed="rId10"/>
          <a:stretch>
            <a:fillRect/>
          </a:stretch>
        </p:blipFill>
        <p:spPr>
          <a:xfrm>
            <a:off x="398491" y="1831350"/>
            <a:ext cx="304800" cy="304800"/>
          </a:xfrm>
          <a:prstGeom prst="rect">
            <a:avLst/>
          </a:prstGeom>
        </p:spPr>
      </p:pic>
      <p:pic>
        <p:nvPicPr>
          <p:cNvPr id="11" name="Image 9" descr="preencoded.png"/>
          <p:cNvPicPr>
            <a:picLocks noChangeAspect="1"/>
          </p:cNvPicPr>
          <p:nvPr/>
        </p:nvPicPr>
        <p:blipFill>
          <a:blip r:embed="rId11"/>
          <a:stretch>
            <a:fillRect/>
          </a:stretch>
        </p:blipFill>
        <p:spPr>
          <a:xfrm>
            <a:off x="493741" y="1907550"/>
            <a:ext cx="114300" cy="152400"/>
          </a:xfrm>
          <a:prstGeom prst="rect">
            <a:avLst/>
          </a:prstGeom>
        </p:spPr>
      </p:pic>
      <p:pic>
        <p:nvPicPr>
          <p:cNvPr id="12" name="Image 10" descr="preencoded.png"/>
          <p:cNvPicPr>
            <a:picLocks noChangeAspect="1"/>
          </p:cNvPicPr>
          <p:nvPr/>
        </p:nvPicPr>
        <p:blipFill>
          <a:blip r:embed="rId12"/>
          <a:stretch>
            <a:fillRect/>
          </a:stretch>
        </p:blipFill>
        <p:spPr>
          <a:xfrm>
            <a:off x="398491" y="2250450"/>
            <a:ext cx="304800" cy="304800"/>
          </a:xfrm>
          <a:prstGeom prst="rect">
            <a:avLst/>
          </a:prstGeom>
        </p:spPr>
      </p:pic>
      <p:pic>
        <p:nvPicPr>
          <p:cNvPr id="13" name="Image 11" descr="preencoded.png"/>
          <p:cNvPicPr>
            <a:picLocks noChangeAspect="1"/>
          </p:cNvPicPr>
          <p:nvPr/>
        </p:nvPicPr>
        <p:blipFill>
          <a:blip r:embed="rId10"/>
          <a:stretch>
            <a:fillRect/>
          </a:stretch>
        </p:blipFill>
        <p:spPr>
          <a:xfrm>
            <a:off x="398491" y="2669550"/>
            <a:ext cx="304800" cy="304800"/>
          </a:xfrm>
          <a:prstGeom prst="rect">
            <a:avLst/>
          </a:prstGeom>
        </p:spPr>
      </p:pic>
      <p:pic>
        <p:nvPicPr>
          <p:cNvPr id="14" name="Image 12" descr="preencoded.png"/>
          <p:cNvPicPr>
            <a:picLocks noChangeAspect="1"/>
          </p:cNvPicPr>
          <p:nvPr/>
        </p:nvPicPr>
        <p:blipFill>
          <a:blip r:embed="rId13"/>
          <a:stretch>
            <a:fillRect/>
          </a:stretch>
        </p:blipFill>
        <p:spPr>
          <a:xfrm>
            <a:off x="474691" y="274575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207991" y="4140825"/>
            <a:ext cx="5334000" cy="1287013"/>
          </a:xfrm>
          <a:prstGeom prst="rect">
            <a:avLst/>
          </a:prstGeom>
          <a:ln w="12700" cmpd="sng">
            <a:solidFill>
              <a:schemeClr val="accent1">
                <a:shade val="50000"/>
              </a:schemeClr>
            </a:solidFill>
            <a:prstDash val="solid"/>
          </a:ln>
        </p:spPr>
      </p:pic>
      <p:pic>
        <p:nvPicPr>
          <p:cNvPr id="16" name="Image 14" descr="preencoded.png"/>
          <p:cNvPicPr>
            <a:picLocks noChangeAspect="1"/>
          </p:cNvPicPr>
          <p:nvPr/>
        </p:nvPicPr>
        <p:blipFill>
          <a:blip r:embed="rId14"/>
          <a:stretch>
            <a:fillRect/>
          </a:stretch>
        </p:blipFill>
        <p:spPr>
          <a:xfrm>
            <a:off x="451496" y="3759825"/>
            <a:ext cx="257175" cy="228600"/>
          </a:xfrm>
          <a:prstGeom prst="rect">
            <a:avLst/>
          </a:prstGeom>
        </p:spPr>
      </p:pic>
      <p:pic>
        <p:nvPicPr>
          <p:cNvPr id="17" name="Image 15" descr="preencoded.png"/>
          <p:cNvPicPr>
            <a:picLocks noChangeAspect="1"/>
          </p:cNvPicPr>
          <p:nvPr/>
        </p:nvPicPr>
        <p:blipFill>
          <a:blip r:embed="rId15"/>
          <a:stretch>
            <a:fillRect/>
          </a:stretch>
        </p:blipFill>
        <p:spPr>
          <a:xfrm>
            <a:off x="398491" y="4198725"/>
            <a:ext cx="304800" cy="304800"/>
          </a:xfrm>
          <a:prstGeom prst="rect">
            <a:avLst/>
          </a:prstGeom>
        </p:spPr>
      </p:pic>
      <p:pic>
        <p:nvPicPr>
          <p:cNvPr id="18" name="Image 16" descr="preencoded.png"/>
          <p:cNvPicPr>
            <a:picLocks noChangeAspect="1"/>
          </p:cNvPicPr>
          <p:nvPr/>
        </p:nvPicPr>
        <p:blipFill>
          <a:blip r:embed="rId16"/>
          <a:stretch>
            <a:fillRect/>
          </a:stretch>
        </p:blipFill>
        <p:spPr>
          <a:xfrm>
            <a:off x="455641" y="4274925"/>
            <a:ext cx="190500" cy="152400"/>
          </a:xfrm>
          <a:prstGeom prst="rect">
            <a:avLst/>
          </a:prstGeom>
        </p:spPr>
      </p:pic>
      <p:pic>
        <p:nvPicPr>
          <p:cNvPr id="19" name="Image 17" descr="preencoded.png"/>
          <p:cNvPicPr>
            <a:picLocks noChangeAspect="1"/>
          </p:cNvPicPr>
          <p:nvPr/>
        </p:nvPicPr>
        <p:blipFill>
          <a:blip r:embed="rId10"/>
          <a:stretch>
            <a:fillRect/>
          </a:stretch>
        </p:blipFill>
        <p:spPr>
          <a:xfrm>
            <a:off x="398491" y="4617825"/>
            <a:ext cx="304800" cy="304800"/>
          </a:xfrm>
          <a:prstGeom prst="rect">
            <a:avLst/>
          </a:prstGeom>
        </p:spPr>
      </p:pic>
      <p:pic>
        <p:nvPicPr>
          <p:cNvPr id="20" name="Image 18" descr="preencoded.png"/>
          <p:cNvPicPr>
            <a:picLocks noChangeAspect="1"/>
          </p:cNvPicPr>
          <p:nvPr/>
        </p:nvPicPr>
        <p:blipFill>
          <a:blip r:embed="rId17"/>
          <a:stretch>
            <a:fillRect/>
          </a:stretch>
        </p:blipFill>
        <p:spPr>
          <a:xfrm>
            <a:off x="455641" y="4694025"/>
            <a:ext cx="190500" cy="152400"/>
          </a:xfrm>
          <a:prstGeom prst="rect">
            <a:avLst/>
          </a:prstGeom>
        </p:spPr>
      </p:pic>
      <p:pic>
        <p:nvPicPr>
          <p:cNvPr id="21" name="Image 19" descr="preencoded.png"/>
          <p:cNvPicPr>
            <a:picLocks noChangeAspect="1"/>
          </p:cNvPicPr>
          <p:nvPr/>
        </p:nvPicPr>
        <p:blipFill>
          <a:blip r:embed="rId18"/>
          <a:stretch>
            <a:fillRect/>
          </a:stretch>
        </p:blipFill>
        <p:spPr>
          <a:xfrm>
            <a:off x="398491" y="5036925"/>
            <a:ext cx="304800" cy="304800"/>
          </a:xfrm>
          <a:prstGeom prst="rect">
            <a:avLst/>
          </a:prstGeom>
        </p:spPr>
      </p:pic>
      <p:pic>
        <p:nvPicPr>
          <p:cNvPr id="22" name="Image 20" descr="preencoded.png"/>
          <p:cNvPicPr>
            <a:picLocks noChangeAspect="1"/>
          </p:cNvPicPr>
          <p:nvPr/>
        </p:nvPicPr>
        <p:blipFill>
          <a:blip r:embed="rId19"/>
          <a:stretch>
            <a:fillRect/>
          </a:stretch>
        </p:blipFill>
        <p:spPr>
          <a:xfrm>
            <a:off x="465166" y="5113125"/>
            <a:ext cx="171450" cy="152400"/>
          </a:xfrm>
          <a:prstGeom prst="rect">
            <a:avLst/>
          </a:prstGeom>
        </p:spPr>
      </p:pic>
      <p:pic>
        <p:nvPicPr>
          <p:cNvPr id="23" name="Image 21" descr="preencoded.png"/>
          <p:cNvPicPr>
            <a:picLocks noChangeAspect="1"/>
          </p:cNvPicPr>
          <p:nvPr/>
        </p:nvPicPr>
        <p:blipFill>
          <a:blip r:embed="rId20"/>
          <a:stretch>
            <a:fillRect/>
          </a:stretch>
        </p:blipFill>
        <p:spPr>
          <a:xfrm>
            <a:off x="6248400" y="1104900"/>
            <a:ext cx="5334000" cy="4838700"/>
          </a:xfrm>
          <a:prstGeom prst="rect">
            <a:avLst/>
          </a:prstGeom>
        </p:spPr>
      </p:pic>
      <p:pic>
        <p:nvPicPr>
          <p:cNvPr id="24" name="Image 22" descr="preencoded.png"/>
          <p:cNvPicPr>
            <a:picLocks noChangeAspect="1"/>
          </p:cNvPicPr>
          <p:nvPr/>
        </p:nvPicPr>
        <p:blipFill>
          <a:blip r:embed="rId21"/>
          <a:stretch>
            <a:fillRect/>
          </a:stretch>
        </p:blipFill>
        <p:spPr>
          <a:xfrm>
            <a:off x="6438900" y="1343025"/>
            <a:ext cx="228600" cy="228600"/>
          </a:xfrm>
          <a:prstGeom prst="rect">
            <a:avLst/>
          </a:prstGeom>
        </p:spPr>
      </p:pic>
      <p:pic>
        <p:nvPicPr>
          <p:cNvPr id="25" name="Image 23" descr="preencoded.png"/>
          <p:cNvPicPr>
            <a:picLocks noChangeAspect="1"/>
          </p:cNvPicPr>
          <p:nvPr/>
        </p:nvPicPr>
        <p:blipFill>
          <a:blip r:embed="rId22"/>
          <a:stretch>
            <a:fillRect/>
          </a:stretch>
        </p:blipFill>
        <p:spPr>
          <a:xfrm>
            <a:off x="6438900" y="1714500"/>
            <a:ext cx="4953000" cy="3733800"/>
          </a:xfrm>
          <a:prstGeom prst="rect">
            <a:avLst/>
          </a:prstGeom>
          <a:ln w="12700" cmpd="sng">
            <a:solidFill>
              <a:schemeClr val="tx1"/>
            </a:solidFill>
            <a:prstDash val="solid"/>
          </a:ln>
        </p:spPr>
      </p:pic>
      <p:pic>
        <p:nvPicPr>
          <p:cNvPr id="26" name="Image 24" descr="preencoded.png"/>
          <p:cNvPicPr>
            <a:picLocks noChangeAspect="1"/>
          </p:cNvPicPr>
          <p:nvPr/>
        </p:nvPicPr>
        <p:blipFill>
          <a:blip r:embed="rId23"/>
          <a:stretch>
            <a:fillRect/>
          </a:stretch>
        </p:blipFill>
        <p:spPr>
          <a:xfrm>
            <a:off x="6591300" y="1866900"/>
            <a:ext cx="4648200" cy="723900"/>
          </a:xfrm>
          <a:prstGeom prst="rect">
            <a:avLst/>
          </a:prstGeom>
        </p:spPr>
      </p:pic>
      <p:pic>
        <p:nvPicPr>
          <p:cNvPr id="27" name="Image 25" descr="preencoded.png"/>
          <p:cNvPicPr>
            <a:picLocks noChangeAspect="1"/>
          </p:cNvPicPr>
          <p:nvPr/>
        </p:nvPicPr>
        <p:blipFill>
          <a:blip r:embed="rId24"/>
          <a:stretch>
            <a:fillRect/>
          </a:stretch>
        </p:blipFill>
        <p:spPr>
          <a:xfrm>
            <a:off x="6591300" y="2667000"/>
            <a:ext cx="4648200" cy="952500"/>
          </a:xfrm>
          <a:prstGeom prst="rect">
            <a:avLst/>
          </a:prstGeom>
        </p:spPr>
      </p:pic>
      <p:pic>
        <p:nvPicPr>
          <p:cNvPr id="28" name="Image 26" descr="preencoded.png"/>
          <p:cNvPicPr>
            <a:picLocks noChangeAspect="1"/>
          </p:cNvPicPr>
          <p:nvPr/>
        </p:nvPicPr>
        <p:blipFill>
          <a:blip r:embed="rId23"/>
          <a:stretch>
            <a:fillRect/>
          </a:stretch>
        </p:blipFill>
        <p:spPr>
          <a:xfrm>
            <a:off x="6591300" y="3695700"/>
            <a:ext cx="4648200" cy="723900"/>
          </a:xfrm>
          <a:prstGeom prst="rect">
            <a:avLst/>
          </a:prstGeom>
        </p:spPr>
      </p:pic>
      <p:pic>
        <p:nvPicPr>
          <p:cNvPr id="29" name="Image 27" descr="preencoded.png"/>
          <p:cNvPicPr>
            <a:picLocks noChangeAspect="1"/>
          </p:cNvPicPr>
          <p:nvPr/>
        </p:nvPicPr>
        <p:blipFill>
          <a:blip r:embed="rId25"/>
          <a:stretch>
            <a:fillRect/>
          </a:stretch>
        </p:blipFill>
        <p:spPr>
          <a:xfrm>
            <a:off x="6610985" y="4495800"/>
            <a:ext cx="4628515" cy="933450"/>
          </a:xfrm>
          <a:prstGeom prst="rect">
            <a:avLst/>
          </a:prstGeom>
        </p:spPr>
      </p:pic>
      <p:pic>
        <p:nvPicPr>
          <p:cNvPr id="30" name="Image 28" descr="preencoded.png"/>
          <p:cNvPicPr>
            <a:picLocks noChangeAspect="1"/>
          </p:cNvPicPr>
          <p:nvPr/>
        </p:nvPicPr>
        <p:blipFill>
          <a:blip r:embed="rId26"/>
          <a:stretch>
            <a:fillRect/>
          </a:stretch>
        </p:blipFill>
        <p:spPr>
          <a:xfrm>
            <a:off x="6438900" y="5600700"/>
            <a:ext cx="171450" cy="133350"/>
          </a:xfrm>
          <a:prstGeom prst="rect">
            <a:avLst/>
          </a:prstGeom>
        </p:spPr>
      </p:pic>
      <p:pic>
        <p:nvPicPr>
          <p:cNvPr id="31" name="Image 29" descr="preencoded.png"/>
          <p:cNvPicPr>
            <a:picLocks noChangeAspect="1"/>
          </p:cNvPicPr>
          <p:nvPr/>
        </p:nvPicPr>
        <p:blipFill>
          <a:blip r:embed="rId27"/>
          <a:stretch>
            <a:fillRect/>
          </a:stretch>
        </p:blipFill>
        <p:spPr>
          <a:xfrm>
            <a:off x="9639300" y="5600700"/>
            <a:ext cx="171450" cy="133350"/>
          </a:xfrm>
          <a:prstGeom prst="rect">
            <a:avLst/>
          </a:prstGeom>
        </p:spPr>
      </p:pic>
      <p:sp>
        <p:nvSpPr>
          <p:cNvPr id="33"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34" name="Text 1"/>
          <p:cNvSpPr/>
          <p:nvPr/>
        </p:nvSpPr>
        <p:spPr>
          <a:xfrm>
            <a:off x="785141" y="1298700"/>
            <a:ext cx="4953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后端架构</a:t>
            </a:r>
          </a:p>
        </p:txBody>
      </p:sp>
      <p:sp>
        <p:nvSpPr>
          <p:cNvPr id="35" name="Text 2"/>
          <p:cNvSpPr/>
          <p:nvPr/>
        </p:nvSpPr>
        <p:spPr>
          <a:xfrm>
            <a:off x="817591" y="1831350"/>
            <a:ext cx="317754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accent1"/>
                </a:solidFill>
                <a:latin typeface="Noto Sans SC" panose="020B0200000000000000" pitchFamily="34" charset="-122"/>
                <a:ea typeface="Noto Sans SC" panose="020B0200000000000000" pitchFamily="34" charset="-122"/>
                <a:cs typeface="Noto Sans SC" panose="020B0200000000000000" pitchFamily="34" charset="-120"/>
              </a:rPr>
              <a:t>FastAPI + Uvicorn：</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异步处理并发请求</a:t>
            </a:r>
          </a:p>
        </p:txBody>
      </p:sp>
      <p:sp>
        <p:nvSpPr>
          <p:cNvPr id="36" name="Text 3"/>
          <p:cNvSpPr/>
          <p:nvPr/>
        </p:nvSpPr>
        <p:spPr>
          <a:xfrm>
            <a:off x="817591" y="2250450"/>
            <a:ext cx="384048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accent1"/>
                </a:solidFill>
                <a:latin typeface="Noto Sans SC" panose="020B0200000000000000" pitchFamily="34" charset="-122"/>
                <a:ea typeface="Noto Sans SC" panose="020B0200000000000000" pitchFamily="34" charset="-122"/>
                <a:cs typeface="Noto Sans SC" panose="020B0200000000000000" pitchFamily="34" charset="-120"/>
              </a:rPr>
              <a:t>单例模式：</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确保模型权重只加载一次，节省显存</a:t>
            </a:r>
          </a:p>
        </p:txBody>
      </p:sp>
      <p:sp>
        <p:nvSpPr>
          <p:cNvPr id="37" name="Text 4"/>
          <p:cNvSpPr/>
          <p:nvPr/>
        </p:nvSpPr>
        <p:spPr>
          <a:xfrm>
            <a:off x="817591" y="2669550"/>
            <a:ext cx="513207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accent1"/>
                </a:solidFill>
                <a:latin typeface="Noto Sans SC" panose="020B0200000000000000" pitchFamily="34" charset="-122"/>
                <a:ea typeface="Noto Sans SC" panose="020B0200000000000000" pitchFamily="34" charset="-122"/>
                <a:cs typeface="Noto Sans SC" panose="020B0200000000000000" pitchFamily="34" charset="-120"/>
              </a:rPr>
              <a:t>流式生成：</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TextIteratorStreamer + Threading 实现打字机效果</a:t>
            </a:r>
          </a:p>
        </p:txBody>
      </p:sp>
      <p:sp>
        <p:nvSpPr>
          <p:cNvPr id="38" name="Text 5"/>
          <p:cNvSpPr/>
          <p:nvPr/>
        </p:nvSpPr>
        <p:spPr>
          <a:xfrm>
            <a:off x="801969" y="3712200"/>
            <a:ext cx="4953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前端交互</a:t>
            </a:r>
          </a:p>
        </p:txBody>
      </p:sp>
      <p:sp>
        <p:nvSpPr>
          <p:cNvPr id="39" name="Text 6"/>
          <p:cNvSpPr/>
          <p:nvPr/>
        </p:nvSpPr>
        <p:spPr>
          <a:xfrm>
            <a:off x="817591" y="4198725"/>
            <a:ext cx="252603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基于</a:t>
            </a:r>
            <a:r>
              <a:rPr lang="en-US" sz="120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200" dirty="0">
                <a:solidFill>
                  <a:schemeClr val="accent1"/>
                </a:solidFill>
                <a:latin typeface="Noto Sans SC" panose="020B0200000000000000" pitchFamily="34" charset="-122"/>
                <a:ea typeface="Noto Sans SC" panose="020B0200000000000000" pitchFamily="34" charset="-122"/>
                <a:cs typeface="Noto Sans SC" panose="020B0200000000000000" pitchFamily="34" charset="-120"/>
              </a:rPr>
              <a:t>Vue3 </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搭建响应式用户界面</a:t>
            </a:r>
          </a:p>
        </p:txBody>
      </p:sp>
      <p:sp>
        <p:nvSpPr>
          <p:cNvPr id="40" name="Text 7"/>
          <p:cNvSpPr/>
          <p:nvPr/>
        </p:nvSpPr>
        <p:spPr>
          <a:xfrm>
            <a:off x="817591" y="4617825"/>
            <a:ext cx="256032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支持多角色场景切换与实时对话</a:t>
            </a:r>
          </a:p>
        </p:txBody>
      </p:sp>
      <p:sp>
        <p:nvSpPr>
          <p:cNvPr id="41" name="Text 8"/>
          <p:cNvSpPr/>
          <p:nvPr/>
        </p:nvSpPr>
        <p:spPr>
          <a:xfrm>
            <a:off x="817591" y="5036925"/>
            <a:ext cx="2194560" cy="228600"/>
          </a:xfrm>
          <a:prstGeom prst="rect">
            <a:avLst/>
          </a:prstGeom>
          <a:noFill/>
        </p:spPr>
        <p:txBody>
          <a:bodyPr vert="horz" wrap="square" lIns="0" tIns="0" rIns="0" bIns="0" rtlCol="0" anchor="t"/>
          <a:lstStyle/>
          <a:p>
            <a:pPr marL="0" indent="0" algn="l">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键盘快捷键与自动滚动功能</a:t>
            </a:r>
          </a:p>
        </p:txBody>
      </p:sp>
      <p:sp>
        <p:nvSpPr>
          <p:cNvPr id="42" name="Text 9"/>
          <p:cNvSpPr/>
          <p:nvPr/>
        </p:nvSpPr>
        <p:spPr>
          <a:xfrm>
            <a:off x="6781800" y="1295400"/>
            <a:ext cx="4953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对话演示</a:t>
            </a:r>
          </a:p>
        </p:txBody>
      </p:sp>
      <p:sp>
        <p:nvSpPr>
          <p:cNvPr id="43" name="Text 10"/>
          <p:cNvSpPr/>
          <p:nvPr/>
        </p:nvSpPr>
        <p:spPr>
          <a:xfrm>
            <a:off x="6705600" y="1981200"/>
            <a:ext cx="4419600" cy="228600"/>
          </a:xfrm>
          <a:prstGeom prst="rect">
            <a:avLst/>
          </a:prstGeom>
          <a:noFill/>
        </p:spPr>
        <p:txBody>
          <a:bodyPr vert="horz" wrap="square" lIns="0" tIns="0" rIns="0" bIns="0" rtlCol="0" anchor="t"/>
          <a:lstStyle/>
          <a:p>
            <a:pPr marL="0" indent="0">
              <a:lnSpc>
                <a:spcPts val="1800"/>
              </a:lnSpc>
              <a:buNone/>
            </a:pPr>
            <a:r>
              <a:rPr lang="zh-CN" altLang="en-US" sz="1200" dirty="0">
                <a:latin typeface="Noto Sans SC" panose="020B0200000000000000" pitchFamily="34" charset="-122"/>
                <a:ea typeface="Noto Sans SC" panose="020B0200000000000000" pitchFamily="34" charset="-122"/>
                <a:cs typeface="Noto Sans SC" panose="020B0200000000000000" pitchFamily="34" charset="-120"/>
              </a:rPr>
              <a:t>长辈</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p>
        </p:txBody>
      </p:sp>
      <p:sp>
        <p:nvSpPr>
          <p:cNvPr id="44" name="Text 11"/>
          <p:cNvSpPr/>
          <p:nvPr/>
        </p:nvSpPr>
        <p:spPr>
          <a:xfrm>
            <a:off x="6705600" y="2247900"/>
            <a:ext cx="4419600" cy="228600"/>
          </a:xfrm>
          <a:prstGeom prst="rect">
            <a:avLst/>
          </a:prstGeom>
          <a:noFill/>
        </p:spPr>
        <p:txBody>
          <a:bodyPr vert="horz" wrap="square" lIns="0" tIns="0" rIns="0" bIns="0" rtlCol="0" anchor="t"/>
          <a:lstStyle/>
          <a:p>
            <a:pPr marL="0" indent="0">
              <a:lnSpc>
                <a:spcPts val="1800"/>
              </a:lnSpc>
              <a:buNone/>
            </a:pP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你那个工作不稳定，不如考公务员。</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45" name="Text 12"/>
          <p:cNvSpPr/>
          <p:nvPr/>
        </p:nvSpPr>
        <p:spPr>
          <a:xfrm>
            <a:off x="6705600" y="2781300"/>
            <a:ext cx="4419600" cy="228600"/>
          </a:xfrm>
          <a:prstGeom prst="rect">
            <a:avLst/>
          </a:prstGeom>
          <a:noFill/>
        </p:spPr>
        <p:txBody>
          <a:bodyPr vert="horz" wrap="square" lIns="0" tIns="0" rIns="0" bIns="0" rtlCol="0" anchor="t"/>
          <a:lstStyle/>
          <a:p>
            <a:pPr marL="0" indent="0">
              <a:lnSpc>
                <a:spcPts val="1800"/>
              </a:lnSpc>
              <a:buNone/>
            </a:pP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回答</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p>
        </p:txBody>
      </p:sp>
      <p:sp>
        <p:nvSpPr>
          <p:cNvPr id="46" name="Text 13"/>
          <p:cNvSpPr/>
          <p:nvPr/>
        </p:nvSpPr>
        <p:spPr>
          <a:xfrm>
            <a:off x="6705600" y="3048000"/>
            <a:ext cx="4419600" cy="4572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ea typeface="Noto Sans SC" panose="020B0200000000000000" pitchFamily="34" charset="-122"/>
              </a:rPr>
              <a:t>不稳？我这不是在磨练抗压能力嘛，为将来的大风大浪做准备</a:t>
            </a:r>
            <a:r>
              <a:rPr lang="zh-CN" altLang="en-US" sz="1200" b="0" i="0" dirty="0">
                <a:solidFill>
                  <a:srgbClr val="0F172A"/>
                </a:solidFill>
                <a:effectLst/>
                <a:latin typeface="Roboto" panose="020F0502020204030204" pitchFamily="2" charset="0"/>
              </a:rPr>
              <a:t>。</a:t>
            </a:r>
            <a:r>
              <a:rPr lang="en-US" altLang="zh-CN" sz="1200" b="0" i="0" dirty="0">
                <a:solidFill>
                  <a:srgbClr val="0F172A"/>
                </a:solidFill>
                <a:effectLst/>
                <a:latin typeface="Roboto" panose="020F0502020204030204" pitchFamily="2" charset="0"/>
              </a:rPr>
              <a:t>”</a:t>
            </a: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47" name="Text 14"/>
          <p:cNvSpPr/>
          <p:nvPr/>
        </p:nvSpPr>
        <p:spPr>
          <a:xfrm>
            <a:off x="6705600" y="3810000"/>
            <a:ext cx="4419600" cy="228600"/>
          </a:xfrm>
          <a:prstGeom prst="rect">
            <a:avLst/>
          </a:prstGeom>
          <a:noFill/>
        </p:spPr>
        <p:txBody>
          <a:bodyPr vert="horz" wrap="square" lIns="0" tIns="0" rIns="0" bIns="0" rtlCol="0" anchor="t"/>
          <a:lstStyle/>
          <a:p>
            <a:pPr marL="0" indent="0">
              <a:lnSpc>
                <a:spcPts val="1800"/>
              </a:lnSpc>
              <a:buNone/>
            </a:pP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导师</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p>
        </p:txBody>
      </p:sp>
      <p:sp>
        <p:nvSpPr>
          <p:cNvPr id="48" name="Text 15"/>
          <p:cNvSpPr/>
          <p:nvPr/>
        </p:nvSpPr>
        <p:spPr>
          <a:xfrm>
            <a:off x="6705600" y="4076700"/>
            <a:ext cx="4419600" cy="228600"/>
          </a:xfrm>
          <a:prstGeom prst="rect">
            <a:avLst/>
          </a:prstGeom>
          <a:noFill/>
        </p:spPr>
        <p:txBody>
          <a:bodyPr vert="horz" wrap="square" lIns="0" tIns="0" rIns="0" bIns="0" rtlCol="0" anchor="t"/>
          <a:lstStyle/>
          <a:p>
            <a:pPr marL="0" indent="0">
              <a:lnSpc>
                <a:spcPts val="1800"/>
              </a:lnSpc>
              <a:buNone/>
            </a:pPr>
            <a:r>
              <a:rPr lang="en-US" sz="1200" dirty="0">
                <a:latin typeface="Noto Sans SC" panose="020B0200000000000000" pitchFamily="34" charset="-122"/>
                <a:ea typeface="Noto Sans SC" panose="020B0200000000000000" pitchFamily="34" charset="-122"/>
                <a:cs typeface="Noto Sans SC" panose="020B0200000000000000" pitchFamily="34" charset="-120"/>
                <a:sym typeface="+mn-ea"/>
              </a:rPr>
              <a:t>"别只会堆工作量，你打算怎么解决？"</a:t>
            </a: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a:p>
            <a:pPr marL="0" indent="0">
              <a:lnSpc>
                <a:spcPts val="1800"/>
              </a:lnSpc>
              <a:buNone/>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49" name="Text 16"/>
          <p:cNvSpPr/>
          <p:nvPr/>
        </p:nvSpPr>
        <p:spPr>
          <a:xfrm>
            <a:off x="6667500" y="4542790"/>
            <a:ext cx="4419600" cy="228600"/>
          </a:xfrm>
          <a:prstGeom prst="rect">
            <a:avLst/>
          </a:prstGeom>
          <a:noFill/>
        </p:spPr>
        <p:txBody>
          <a:bodyPr vert="horz" wrap="square" lIns="0" tIns="0" rIns="0" bIns="0" rtlCol="0" anchor="t"/>
          <a:lstStyle/>
          <a:p>
            <a:pPr marL="0" indent="0">
              <a:lnSpc>
                <a:spcPts val="1800"/>
              </a:lnSpc>
              <a:buNone/>
            </a:pP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回答</a:t>
            </a: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p>
        </p:txBody>
      </p:sp>
      <p:sp>
        <p:nvSpPr>
          <p:cNvPr id="50" name="Text 17"/>
          <p:cNvSpPr/>
          <p:nvPr/>
        </p:nvSpPr>
        <p:spPr>
          <a:xfrm>
            <a:off x="6667500" y="4800600"/>
            <a:ext cx="4572635" cy="199390"/>
          </a:xfrm>
          <a:prstGeom prst="rect">
            <a:avLst/>
          </a:prstGeom>
          <a:noFill/>
        </p:spPr>
        <p:txBody>
          <a:bodyPr vert="horz" wrap="square" lIns="0" tIns="0" rIns="0" bIns="0" rtlCol="0" anchor="t"/>
          <a:lstStyle/>
          <a:p>
            <a:pPr marL="0" indent="0">
              <a:lnSpc>
                <a:spcPts val="1800"/>
              </a:lnSpc>
              <a:buNone/>
            </a:pP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收到老师！我这就把</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堆工作量</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的技能点暂时关掉，切换到</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精准解决问题</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模式～</a:t>
            </a:r>
            <a:r>
              <a:rPr lang="en-US" altLang="zh-CN"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 ”</a:t>
            </a:r>
          </a:p>
        </p:txBody>
      </p:sp>
      <p:sp>
        <p:nvSpPr>
          <p:cNvPr id="51" name="Text 18"/>
          <p:cNvSpPr/>
          <p:nvPr/>
        </p:nvSpPr>
        <p:spPr>
          <a:xfrm>
            <a:off x="6648450" y="5562600"/>
            <a:ext cx="2217420" cy="190500"/>
          </a:xfrm>
          <a:prstGeom prst="rect">
            <a:avLst/>
          </a:prstGeom>
          <a:noFill/>
        </p:spPr>
        <p:txBody>
          <a:bodyPr vert="horz" wrap="square" lIns="0" tIns="0" rIns="0" bIns="0" rtlCol="0" anchor="t"/>
          <a:lstStyle/>
          <a:p>
            <a:pPr marL="0" indent="0">
              <a:lnSpc>
                <a:spcPts val="1500"/>
              </a:lnSpc>
              <a:buNone/>
            </a:pPr>
            <a:r>
              <a:rPr lang="en-US" sz="1050" dirty="0">
                <a:solidFill>
                  <a:srgbClr val="E5E7EB"/>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场景: </a:t>
            </a:r>
            <a:r>
              <a:rPr lang="en-US" sz="1050" dirty="0">
                <a:solidFill>
                  <a:schemeClr val="tx1">
                    <a:lumMod val="95000"/>
                    <a:lumOff val="5000"/>
                  </a:schemeClr>
                </a:solidFill>
                <a:latin typeface="Noto Sans SC" panose="020B0200000000000000" pitchFamily="34" charset="-122"/>
                <a:ea typeface="Noto Sans SC" panose="020B0200000000000000" pitchFamily="34" charset="-122"/>
                <a:cs typeface="Noto Sans SC" panose="020B0200000000000000" pitchFamily="34" charset="-120"/>
              </a:rPr>
              <a:t>女友 </a:t>
            </a:r>
            <a:r>
              <a:rPr lang="en-US" sz="1050" dirty="0">
                <a:solidFill>
                  <a:srgbClr val="E5E7EB"/>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导师 / 其他场景</a:t>
            </a:r>
          </a:p>
        </p:txBody>
      </p:sp>
      <p:sp>
        <p:nvSpPr>
          <p:cNvPr id="52" name="Text 19"/>
          <p:cNvSpPr/>
          <p:nvPr/>
        </p:nvSpPr>
        <p:spPr>
          <a:xfrm>
            <a:off x="9848850" y="5562600"/>
            <a:ext cx="2103120" cy="190500"/>
          </a:xfrm>
          <a:prstGeom prst="rect">
            <a:avLst/>
          </a:prstGeom>
          <a:noFill/>
        </p:spPr>
        <p:txBody>
          <a:bodyPr vert="horz" wrap="square" lIns="0" tIns="0" rIns="0" bIns="0" rtlCol="0" anchor="t"/>
          <a:lstStyle/>
          <a:p>
            <a:pPr marL="0" indent="0">
              <a:lnSpc>
                <a:spcPts val="1500"/>
              </a:lnSpc>
              <a:buNone/>
            </a:pPr>
            <a:r>
              <a:rPr lang="en-US" sz="1050" dirty="0">
                <a:solidFill>
                  <a:srgbClr val="E5E7EB"/>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模型: </a:t>
            </a:r>
            <a:r>
              <a:rPr lang="en-US" sz="1050" dirty="0">
                <a:solidFill>
                  <a:schemeClr val="tx1">
                    <a:lumMod val="95000"/>
                    <a:lumOff val="5000"/>
                  </a:schemeClr>
                </a:solidFill>
                <a:latin typeface="Noto Sans SC" panose="020B0200000000000000" pitchFamily="34" charset="-122"/>
                <a:ea typeface="Noto Sans SC" panose="020B0200000000000000" pitchFamily="34" charset="-122"/>
                <a:cs typeface="Noto Sans SC" panose="020B0200000000000000" pitchFamily="34" charset="-120"/>
              </a:rPr>
              <a:t>Qwen2.5-Social-3B</a:t>
            </a:r>
          </a:p>
        </p:txBody>
      </p:sp>
      <p:grpSp>
        <p:nvGrpSpPr>
          <p:cNvPr id="104" name="组合 3"/>
          <p:cNvGrpSpPr/>
          <p:nvPr/>
        </p:nvGrpSpPr>
        <p:grpSpPr>
          <a:xfrm>
            <a:off x="-400089" y="206615"/>
            <a:ext cx="3814445" cy="734108"/>
            <a:chOff x="-240704" y="246620"/>
            <a:chExt cx="3814445"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486" y="310755"/>
              <a:ext cx="3310255" cy="605790"/>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系统部署与演示</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8"/>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9"/>
          <a:stretch>
            <a:fillRect/>
          </a:stretch>
        </p:blipFill>
        <p:spPr>
          <a:xfrm>
            <a:off x="9334500" y="5429250"/>
            <a:ext cx="1905000" cy="1905000"/>
          </a:xfrm>
          <a:prstGeom prst="rect">
            <a:avLst/>
          </a:prstGeom>
        </p:spPr>
      </p:pic>
      <p:pic>
        <p:nvPicPr>
          <p:cNvPr id="7" name="Image 5" descr="preencoded.png"/>
          <p:cNvPicPr>
            <a:picLocks noChangeAspect="1"/>
          </p:cNvPicPr>
          <p:nvPr/>
        </p:nvPicPr>
        <p:blipFill>
          <a:blip r:embed="rId10"/>
          <a:stretch>
            <a:fillRect/>
          </a:stretch>
        </p:blipFill>
        <p:spPr>
          <a:xfrm>
            <a:off x="609600" y="838200"/>
            <a:ext cx="914400" cy="38100"/>
          </a:xfrm>
          <a:prstGeom prst="rect">
            <a:avLst/>
          </a:prstGeom>
        </p:spPr>
      </p:pic>
      <p:pic>
        <p:nvPicPr>
          <p:cNvPr id="8" name="Image 6" descr="preencoded.png"/>
          <p:cNvPicPr>
            <a:picLocks noChangeAspect="1"/>
          </p:cNvPicPr>
          <p:nvPr>
            <p:custDataLst>
              <p:tags r:id="rId1"/>
            </p:custDataLst>
          </p:nvPr>
        </p:nvPicPr>
        <p:blipFill>
          <a:blip r:embed="rId11"/>
          <a:stretch>
            <a:fillRect/>
          </a:stretch>
        </p:blipFill>
        <p:spPr>
          <a:xfrm>
            <a:off x="768350" y="1104900"/>
            <a:ext cx="3316605" cy="291465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r>
              <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评估与效果</a:t>
            </a:r>
          </a:p>
        </p:txBody>
      </p:sp>
      <p:sp>
        <p:nvSpPr>
          <p:cNvPr id="28" name="Text 1"/>
          <p:cNvSpPr/>
          <p:nvPr>
            <p:custDataLst>
              <p:tags r:id="rId2"/>
            </p:custDataLst>
          </p:nvPr>
        </p:nvSpPr>
        <p:spPr>
          <a:xfrm>
            <a:off x="1066800" y="1295400"/>
            <a:ext cx="4057650" cy="266700"/>
          </a:xfrm>
          <a:prstGeom prst="rect">
            <a:avLst/>
          </a:prstGeom>
          <a:noFill/>
        </p:spPr>
        <p:txBody>
          <a:bodyPr vert="horz" wrap="square" lIns="0" tIns="0" rIns="0" bIns="0" rtlCol="0" anchor="t"/>
          <a:lstStyle/>
          <a:p>
            <a:pPr marL="0" indent="0">
              <a:lnSpc>
                <a:spcPts val="2100"/>
              </a:lnSpc>
              <a:buNone/>
            </a:pP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9" name="Text 2"/>
          <p:cNvSpPr/>
          <p:nvPr>
            <p:custDataLst>
              <p:tags r:id="rId3"/>
            </p:custDataLst>
          </p:nvPr>
        </p:nvSpPr>
        <p:spPr>
          <a:xfrm>
            <a:off x="800100" y="1676400"/>
            <a:ext cx="3126105" cy="457200"/>
          </a:xfrm>
          <a:prstGeom prst="rect">
            <a:avLst/>
          </a:prstGeom>
          <a:noFill/>
        </p:spPr>
        <p:txBody>
          <a:bodyPr vert="horz" wrap="square" lIns="0" tIns="0" rIns="0" bIns="0" rtlCol="0" anchor="t"/>
          <a:lstStyle/>
          <a:p>
            <a:pPr marL="0" indent="0">
              <a:lnSpc>
                <a:spcPts val="1800"/>
              </a:lnSpc>
              <a:buNone/>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56" name="Image 6" descr="preencoded.png"/>
          <p:cNvPicPr>
            <a:picLocks noChangeAspect="1"/>
          </p:cNvPicPr>
          <p:nvPr>
            <p:custDataLst>
              <p:tags r:id="rId4"/>
            </p:custDataLst>
          </p:nvPr>
        </p:nvPicPr>
        <p:blipFill>
          <a:blip r:embed="rId11"/>
          <a:stretch>
            <a:fillRect/>
          </a:stretch>
        </p:blipFill>
        <p:spPr>
          <a:xfrm>
            <a:off x="4084955" y="1104900"/>
            <a:ext cx="7737475" cy="2914650"/>
          </a:xfrm>
          <a:prstGeom prst="rect">
            <a:avLst/>
          </a:prstGeom>
        </p:spPr>
      </p:pic>
      <p:sp>
        <p:nvSpPr>
          <p:cNvPr id="58" name="Text 1"/>
          <p:cNvSpPr/>
          <p:nvPr>
            <p:custDataLst>
              <p:tags r:id="rId5"/>
            </p:custDataLst>
          </p:nvPr>
        </p:nvSpPr>
        <p:spPr>
          <a:xfrm>
            <a:off x="4629150" y="1300480"/>
            <a:ext cx="4057650" cy="266700"/>
          </a:xfrm>
          <a:prstGeom prst="rect">
            <a:avLst/>
          </a:prstGeom>
          <a:noFill/>
        </p:spPr>
        <p:txBody>
          <a:bodyPr vert="horz" wrap="square" lIns="0" tIns="0" rIns="0" bIns="0" rtlCol="0" anchor="t"/>
          <a:lstStyle/>
          <a:p>
            <a:pPr marL="0" indent="0">
              <a:lnSpc>
                <a:spcPts val="2100"/>
              </a:lnSpc>
              <a:buNone/>
            </a:pPr>
            <a:endPar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前端页面展示</a:t>
              </a:r>
            </a:p>
          </p:txBody>
        </p:sp>
      </p:grpSp>
      <p:pic>
        <p:nvPicPr>
          <p:cNvPr id="2" name="图片 1" descr="前端1"/>
          <p:cNvPicPr>
            <a:picLocks noChangeAspect="1"/>
          </p:cNvPicPr>
          <p:nvPr/>
        </p:nvPicPr>
        <p:blipFill>
          <a:blip r:embed="rId12"/>
          <a:stretch>
            <a:fillRect/>
          </a:stretch>
        </p:blipFill>
        <p:spPr>
          <a:xfrm>
            <a:off x="424815" y="1557020"/>
            <a:ext cx="5346065" cy="3602990"/>
          </a:xfrm>
          <a:prstGeom prst="rect">
            <a:avLst/>
          </a:prstGeom>
          <a:ln w="12700" cmpd="sng">
            <a:solidFill>
              <a:schemeClr val="tx1"/>
            </a:solidFill>
            <a:prstDash val="solid"/>
          </a:ln>
        </p:spPr>
      </p:pic>
      <p:pic>
        <p:nvPicPr>
          <p:cNvPr id="5" name="图片 4" descr="前端2"/>
          <p:cNvPicPr>
            <a:picLocks noChangeAspect="1"/>
          </p:cNvPicPr>
          <p:nvPr/>
        </p:nvPicPr>
        <p:blipFill>
          <a:blip r:embed="rId13"/>
          <a:stretch>
            <a:fillRect/>
          </a:stretch>
        </p:blipFill>
        <p:spPr>
          <a:xfrm>
            <a:off x="6398260" y="1562100"/>
            <a:ext cx="5533390" cy="3597910"/>
          </a:xfrm>
          <a:prstGeom prst="rect">
            <a:avLst/>
          </a:prstGeom>
          <a:ln w="12700" cmpd="sng">
            <a:solidFill>
              <a:schemeClr val="tx1"/>
            </a:solidFill>
            <a:prstDash val="soli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3"/>
          <p:cNvGrpSpPr/>
          <p:nvPr/>
        </p:nvGrpSpPr>
        <p:grpSpPr>
          <a:xfrm>
            <a:off x="-294044" y="294880"/>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项目总结</a:t>
              </a:r>
            </a:p>
          </p:txBody>
        </p:sp>
      </p:grpSp>
      <p:pic>
        <p:nvPicPr>
          <p:cNvPr id="3" name="Image 1" descr="preencoded.png"/>
          <p:cNvPicPr>
            <a:picLocks noChangeAspect="1"/>
          </p:cNvPicPr>
          <p:nvPr/>
        </p:nvPicPr>
        <p:blipFill>
          <a:blip r:embed="rId18"/>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19"/>
          <a:stretch>
            <a:fillRect/>
          </a:stretch>
        </p:blipFill>
        <p:spPr>
          <a:xfrm>
            <a:off x="9334500" y="5553075"/>
            <a:ext cx="1905000" cy="1905000"/>
          </a:xfrm>
          <a:prstGeom prst="rect">
            <a:avLst/>
          </a:prstGeom>
        </p:spPr>
      </p:pic>
      <p:pic>
        <p:nvPicPr>
          <p:cNvPr id="5" name="Image 3" descr="preencoded.png"/>
          <p:cNvPicPr>
            <a:picLocks noChangeAspect="1"/>
          </p:cNvPicPr>
          <p:nvPr/>
        </p:nvPicPr>
        <p:blipFill>
          <a:blip r:embed="rId20"/>
          <a:stretch>
            <a:fillRect/>
          </a:stretch>
        </p:blipFill>
        <p:spPr>
          <a:xfrm>
            <a:off x="10523782" y="1239526"/>
            <a:ext cx="669436" cy="397498"/>
          </a:xfrm>
          <a:prstGeom prst="rect">
            <a:avLst/>
          </a:prstGeom>
        </p:spPr>
      </p:pic>
      <p:pic>
        <p:nvPicPr>
          <p:cNvPr id="6" name="Image 4" descr="preencoded.png"/>
          <p:cNvPicPr>
            <a:picLocks noChangeAspect="1"/>
          </p:cNvPicPr>
          <p:nvPr/>
        </p:nvPicPr>
        <p:blipFill>
          <a:blip r:embed="rId21"/>
          <a:stretch>
            <a:fillRect/>
          </a:stretch>
        </p:blipFill>
        <p:spPr>
          <a:xfrm>
            <a:off x="1454214" y="4895462"/>
            <a:ext cx="901573" cy="343676"/>
          </a:xfrm>
          <a:prstGeom prst="rect">
            <a:avLst/>
          </a:prstGeom>
        </p:spPr>
      </p:pic>
      <p:pic>
        <p:nvPicPr>
          <p:cNvPr id="7" name="Image 5" descr="preencoded.png"/>
          <p:cNvPicPr>
            <a:picLocks noChangeAspect="1"/>
          </p:cNvPicPr>
          <p:nvPr/>
        </p:nvPicPr>
        <p:blipFill>
          <a:blip r:embed="rId22"/>
          <a:stretch>
            <a:fillRect/>
          </a:stretch>
        </p:blipFill>
        <p:spPr>
          <a:xfrm>
            <a:off x="609600" y="838200"/>
            <a:ext cx="914400" cy="38100"/>
          </a:xfrm>
          <a:prstGeom prst="rect">
            <a:avLst/>
          </a:prstGeom>
        </p:spPr>
      </p:pic>
      <p:pic>
        <p:nvPicPr>
          <p:cNvPr id="8" name="Image 6" descr="preencoded.png"/>
          <p:cNvPicPr>
            <a:picLocks noChangeAspect="1"/>
          </p:cNvPicPr>
          <p:nvPr/>
        </p:nvPicPr>
        <p:blipFill>
          <a:blip r:embed="rId23"/>
          <a:stretch>
            <a:fillRect/>
          </a:stretch>
        </p:blipFill>
        <p:spPr>
          <a:xfrm>
            <a:off x="609600" y="1104900"/>
            <a:ext cx="10972800" cy="1495425"/>
          </a:xfrm>
          <a:prstGeom prst="rect">
            <a:avLst/>
          </a:prstGeom>
          <a:ln w="28575" cmpd="sng">
            <a:solidFill>
              <a:schemeClr val="accent1">
                <a:shade val="50000"/>
              </a:schemeClr>
            </a:solidFill>
            <a:prstDash val="solid"/>
          </a:ln>
        </p:spPr>
      </p:pic>
      <p:pic>
        <p:nvPicPr>
          <p:cNvPr id="9" name="Image 7" descr="preencoded.png"/>
          <p:cNvPicPr>
            <a:picLocks noChangeAspect="1"/>
          </p:cNvPicPr>
          <p:nvPr/>
        </p:nvPicPr>
        <p:blipFill>
          <a:blip r:embed="rId24"/>
          <a:stretch>
            <a:fillRect/>
          </a:stretch>
        </p:blipFill>
        <p:spPr>
          <a:xfrm>
            <a:off x="838200" y="1381125"/>
            <a:ext cx="257175" cy="228600"/>
          </a:xfrm>
          <a:prstGeom prst="rect">
            <a:avLst/>
          </a:prstGeom>
        </p:spPr>
      </p:pic>
      <p:pic>
        <p:nvPicPr>
          <p:cNvPr id="10" name="Image 8" descr="preencoded.png"/>
          <p:cNvPicPr>
            <a:picLocks noChangeAspect="1"/>
          </p:cNvPicPr>
          <p:nvPr>
            <p:custDataLst>
              <p:tags r:id="rId1"/>
            </p:custDataLst>
          </p:nvPr>
        </p:nvPicPr>
        <p:blipFill>
          <a:blip r:embed="rId25"/>
          <a:stretch>
            <a:fillRect/>
          </a:stretch>
        </p:blipFill>
        <p:spPr>
          <a:xfrm>
            <a:off x="609600" y="2905125"/>
            <a:ext cx="3505200" cy="1943100"/>
          </a:xfrm>
          <a:prstGeom prst="rect">
            <a:avLst/>
          </a:prstGeom>
        </p:spPr>
      </p:pic>
      <p:pic>
        <p:nvPicPr>
          <p:cNvPr id="11" name="Image 9" descr="preencoded.png"/>
          <p:cNvPicPr>
            <a:picLocks noChangeAspect="1"/>
          </p:cNvPicPr>
          <p:nvPr>
            <p:custDataLst>
              <p:tags r:id="rId2"/>
            </p:custDataLst>
          </p:nvPr>
        </p:nvPicPr>
        <p:blipFill>
          <a:blip r:embed="rId26"/>
          <a:stretch>
            <a:fillRect/>
          </a:stretch>
        </p:blipFill>
        <p:spPr>
          <a:xfrm>
            <a:off x="2057400" y="3095625"/>
            <a:ext cx="609600" cy="609600"/>
          </a:xfrm>
          <a:prstGeom prst="rect">
            <a:avLst/>
          </a:prstGeom>
        </p:spPr>
      </p:pic>
      <p:pic>
        <p:nvPicPr>
          <p:cNvPr id="12" name="Image 10" descr="preencoded.png"/>
          <p:cNvPicPr>
            <a:picLocks noChangeAspect="1"/>
          </p:cNvPicPr>
          <p:nvPr>
            <p:custDataLst>
              <p:tags r:id="rId3"/>
            </p:custDataLst>
          </p:nvPr>
        </p:nvPicPr>
        <p:blipFill>
          <a:blip r:embed="rId27"/>
          <a:stretch>
            <a:fillRect/>
          </a:stretch>
        </p:blipFill>
        <p:spPr>
          <a:xfrm>
            <a:off x="2238375" y="3228975"/>
            <a:ext cx="247650" cy="342900"/>
          </a:xfrm>
          <a:prstGeom prst="rect">
            <a:avLst/>
          </a:prstGeom>
        </p:spPr>
      </p:pic>
      <p:pic>
        <p:nvPicPr>
          <p:cNvPr id="13" name="Image 11" descr="preencoded.png"/>
          <p:cNvPicPr>
            <a:picLocks noChangeAspect="1"/>
          </p:cNvPicPr>
          <p:nvPr>
            <p:custDataLst>
              <p:tags r:id="rId4"/>
            </p:custDataLst>
          </p:nvPr>
        </p:nvPicPr>
        <p:blipFill>
          <a:blip r:embed="rId25"/>
          <a:stretch>
            <a:fillRect/>
          </a:stretch>
        </p:blipFill>
        <p:spPr>
          <a:xfrm>
            <a:off x="4343400" y="2905125"/>
            <a:ext cx="3505200" cy="1943100"/>
          </a:xfrm>
          <a:prstGeom prst="rect">
            <a:avLst/>
          </a:prstGeom>
        </p:spPr>
      </p:pic>
      <p:pic>
        <p:nvPicPr>
          <p:cNvPr id="14" name="Image 12" descr="preencoded.png"/>
          <p:cNvPicPr>
            <a:picLocks noChangeAspect="1"/>
          </p:cNvPicPr>
          <p:nvPr>
            <p:custDataLst>
              <p:tags r:id="rId5"/>
            </p:custDataLst>
          </p:nvPr>
        </p:nvPicPr>
        <p:blipFill>
          <a:blip r:embed="rId28"/>
          <a:stretch>
            <a:fillRect/>
          </a:stretch>
        </p:blipFill>
        <p:spPr>
          <a:xfrm>
            <a:off x="5791200" y="3095625"/>
            <a:ext cx="609600" cy="609600"/>
          </a:xfrm>
          <a:prstGeom prst="rect">
            <a:avLst/>
          </a:prstGeom>
        </p:spPr>
      </p:pic>
      <p:pic>
        <p:nvPicPr>
          <p:cNvPr id="15" name="Image 13" descr="preencoded.png"/>
          <p:cNvPicPr>
            <a:picLocks noChangeAspect="1"/>
          </p:cNvPicPr>
          <p:nvPr>
            <p:custDataLst>
              <p:tags r:id="rId6"/>
            </p:custDataLst>
          </p:nvPr>
        </p:nvPicPr>
        <p:blipFill>
          <a:blip r:embed="rId29"/>
          <a:stretch>
            <a:fillRect/>
          </a:stretch>
        </p:blipFill>
        <p:spPr>
          <a:xfrm>
            <a:off x="5953125" y="3228975"/>
            <a:ext cx="285750" cy="342900"/>
          </a:xfrm>
          <a:prstGeom prst="rect">
            <a:avLst/>
          </a:prstGeom>
        </p:spPr>
      </p:pic>
      <p:pic>
        <p:nvPicPr>
          <p:cNvPr id="16" name="Image 14" descr="preencoded.png"/>
          <p:cNvPicPr>
            <a:picLocks noChangeAspect="1"/>
          </p:cNvPicPr>
          <p:nvPr>
            <p:custDataLst>
              <p:tags r:id="rId7"/>
            </p:custDataLst>
          </p:nvPr>
        </p:nvPicPr>
        <p:blipFill>
          <a:blip r:embed="rId25"/>
          <a:stretch>
            <a:fillRect/>
          </a:stretch>
        </p:blipFill>
        <p:spPr>
          <a:xfrm>
            <a:off x="8077200" y="2905125"/>
            <a:ext cx="3505200" cy="1943100"/>
          </a:xfrm>
          <a:prstGeom prst="rect">
            <a:avLst/>
          </a:prstGeom>
        </p:spPr>
      </p:pic>
      <p:pic>
        <p:nvPicPr>
          <p:cNvPr id="17" name="Image 15" descr="preencoded.png"/>
          <p:cNvPicPr>
            <a:picLocks noChangeAspect="1"/>
          </p:cNvPicPr>
          <p:nvPr>
            <p:custDataLst>
              <p:tags r:id="rId8"/>
            </p:custDataLst>
          </p:nvPr>
        </p:nvPicPr>
        <p:blipFill>
          <a:blip r:embed="rId30"/>
          <a:stretch>
            <a:fillRect/>
          </a:stretch>
        </p:blipFill>
        <p:spPr>
          <a:xfrm>
            <a:off x="9525000" y="3095625"/>
            <a:ext cx="609600" cy="609600"/>
          </a:xfrm>
          <a:prstGeom prst="rect">
            <a:avLst/>
          </a:prstGeom>
        </p:spPr>
      </p:pic>
      <p:pic>
        <p:nvPicPr>
          <p:cNvPr id="18" name="Image 16" descr="preencoded.png"/>
          <p:cNvPicPr>
            <a:picLocks noChangeAspect="1"/>
          </p:cNvPicPr>
          <p:nvPr>
            <p:custDataLst>
              <p:tags r:id="rId9"/>
            </p:custDataLst>
          </p:nvPr>
        </p:nvPicPr>
        <p:blipFill>
          <a:blip r:embed="rId31"/>
          <a:stretch>
            <a:fillRect/>
          </a:stretch>
        </p:blipFill>
        <p:spPr>
          <a:xfrm>
            <a:off x="9686925" y="3228975"/>
            <a:ext cx="285750" cy="342900"/>
          </a:xfrm>
          <a:prstGeom prst="rect">
            <a:avLst/>
          </a:prstGeom>
        </p:spPr>
      </p:pic>
      <p:pic>
        <p:nvPicPr>
          <p:cNvPr id="19" name="Image 17" descr="preencoded.png"/>
          <p:cNvPicPr>
            <a:picLocks noChangeAspect="1"/>
          </p:cNvPicPr>
          <p:nvPr/>
        </p:nvPicPr>
        <p:blipFill>
          <a:blip r:embed="rId32"/>
          <a:stretch>
            <a:fillRect/>
          </a:stretch>
        </p:blipFill>
        <p:spPr>
          <a:xfrm>
            <a:off x="609600" y="5153025"/>
            <a:ext cx="10972800" cy="1828800"/>
          </a:xfrm>
          <a:prstGeom prst="rect">
            <a:avLst/>
          </a:prstGeom>
        </p:spPr>
      </p:pic>
      <p:pic>
        <p:nvPicPr>
          <p:cNvPr id="20" name="Image 18" descr="preencoded.png"/>
          <p:cNvPicPr>
            <a:picLocks noChangeAspect="1"/>
          </p:cNvPicPr>
          <p:nvPr/>
        </p:nvPicPr>
        <p:blipFill>
          <a:blip r:embed="rId33"/>
          <a:stretch>
            <a:fillRect/>
          </a:stretch>
        </p:blipFill>
        <p:spPr>
          <a:xfrm>
            <a:off x="838200" y="5429250"/>
            <a:ext cx="171450" cy="228600"/>
          </a:xfrm>
          <a:prstGeom prst="rect">
            <a:avLst/>
          </a:prstGeom>
        </p:spPr>
      </p:pic>
      <p:pic>
        <p:nvPicPr>
          <p:cNvPr id="21" name="Image 19" descr="preencoded.png"/>
          <p:cNvPicPr>
            <a:picLocks noChangeAspect="1"/>
          </p:cNvPicPr>
          <p:nvPr/>
        </p:nvPicPr>
        <p:blipFill>
          <a:blip r:embed="rId34"/>
          <a:stretch>
            <a:fillRect/>
          </a:stretch>
        </p:blipFill>
        <p:spPr>
          <a:xfrm>
            <a:off x="838200" y="5857875"/>
            <a:ext cx="171450" cy="171450"/>
          </a:xfrm>
          <a:prstGeom prst="rect">
            <a:avLst/>
          </a:prstGeom>
        </p:spPr>
      </p:pic>
      <p:pic>
        <p:nvPicPr>
          <p:cNvPr id="22" name="Image 20" descr="preencoded.png"/>
          <p:cNvPicPr>
            <a:picLocks noChangeAspect="1"/>
          </p:cNvPicPr>
          <p:nvPr/>
        </p:nvPicPr>
        <p:blipFill>
          <a:blip r:embed="rId34"/>
          <a:stretch>
            <a:fillRect/>
          </a:stretch>
        </p:blipFill>
        <p:spPr>
          <a:xfrm>
            <a:off x="838200" y="6200775"/>
            <a:ext cx="171450" cy="171450"/>
          </a:xfrm>
          <a:prstGeom prst="rect">
            <a:avLst/>
          </a:prstGeom>
        </p:spPr>
      </p:pic>
      <p:pic>
        <p:nvPicPr>
          <p:cNvPr id="23" name="Image 21" descr="preencoded.png"/>
          <p:cNvPicPr>
            <a:picLocks noChangeAspect="1"/>
          </p:cNvPicPr>
          <p:nvPr/>
        </p:nvPicPr>
        <p:blipFill>
          <a:blip r:embed="rId34"/>
          <a:stretch>
            <a:fillRect/>
          </a:stretch>
        </p:blipFill>
        <p:spPr>
          <a:xfrm>
            <a:off x="838200" y="6543675"/>
            <a:ext cx="171450" cy="171450"/>
          </a:xfrm>
          <a:prstGeom prst="rect">
            <a:avLst/>
          </a:prstGeom>
        </p:spPr>
      </p:pic>
      <p:sp>
        <p:nvSpPr>
          <p:cNvPr id="25"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6" name="Text 1"/>
          <p:cNvSpPr/>
          <p:nvPr/>
        </p:nvSpPr>
        <p:spPr>
          <a:xfrm>
            <a:off x="1209675" y="1333500"/>
            <a:ext cx="105156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核心结论</a:t>
            </a:r>
          </a:p>
        </p:txBody>
      </p:sp>
      <p:sp>
        <p:nvSpPr>
          <p:cNvPr id="27" name="Text 2"/>
          <p:cNvSpPr/>
          <p:nvPr/>
        </p:nvSpPr>
        <p:spPr>
          <a:xfrm>
            <a:off x="838200" y="1752600"/>
            <a:ext cx="10515600" cy="619125"/>
          </a:xfrm>
          <a:prstGeom prst="rect">
            <a:avLst/>
          </a:prstGeom>
          <a:noFill/>
        </p:spPr>
        <p:txBody>
          <a:bodyPr vert="horz" wrap="square" lIns="0" tIns="0" rIns="0" bIns="0" rtlCol="0" anchor="t"/>
          <a:lstStyle/>
          <a:p>
            <a:pPr marL="0" indent="0">
              <a:lnSpc>
                <a:spcPts val="244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本项目成功验证了在低资源环境下（3B模型 + 16GB显存），通过高质量的数据构建（Self-instruct）和 LoRA 微调，能够构建出极具个性化和高情商的社交对话模型。</a:t>
            </a:r>
          </a:p>
        </p:txBody>
      </p:sp>
      <p:sp>
        <p:nvSpPr>
          <p:cNvPr id="28" name="Text 3"/>
          <p:cNvSpPr/>
          <p:nvPr>
            <p:custDataLst>
              <p:tags r:id="rId10"/>
            </p:custDataLst>
          </p:nvPr>
        </p:nvSpPr>
        <p:spPr>
          <a:xfrm>
            <a:off x="1790700" y="3857625"/>
            <a:ext cx="137160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高效数据构建</a:t>
            </a:r>
          </a:p>
        </p:txBody>
      </p:sp>
      <p:sp>
        <p:nvSpPr>
          <p:cNvPr id="29" name="Text 4"/>
          <p:cNvSpPr/>
          <p:nvPr>
            <p:custDataLst>
              <p:tags r:id="rId11"/>
            </p:custDataLst>
          </p:nvPr>
        </p:nvSpPr>
        <p:spPr>
          <a:xfrm>
            <a:off x="800100" y="4200525"/>
            <a:ext cx="3124200" cy="4572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Self-instruct方法极大提高了数据构建效率，保证了数据多样性</a:t>
            </a:r>
          </a:p>
        </p:txBody>
      </p:sp>
      <p:sp>
        <p:nvSpPr>
          <p:cNvPr id="30" name="Text 5"/>
          <p:cNvSpPr/>
          <p:nvPr>
            <p:custDataLst>
              <p:tags r:id="rId12"/>
            </p:custDataLst>
          </p:nvPr>
        </p:nvSpPr>
        <p:spPr>
          <a:xfrm>
            <a:off x="5524500" y="3857625"/>
            <a:ext cx="137160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资源受限优化</a:t>
            </a:r>
          </a:p>
        </p:txBody>
      </p:sp>
      <p:sp>
        <p:nvSpPr>
          <p:cNvPr id="31" name="Text 6"/>
          <p:cNvSpPr/>
          <p:nvPr>
            <p:custDataLst>
              <p:tags r:id="rId13"/>
            </p:custDataLst>
          </p:nvPr>
        </p:nvSpPr>
        <p:spPr>
          <a:xfrm>
            <a:off x="4533900" y="4200525"/>
            <a:ext cx="3124200" cy="4572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FP16训练+梯度检查点，在16GB显存下实现高效微调</a:t>
            </a:r>
          </a:p>
        </p:txBody>
      </p:sp>
      <p:sp>
        <p:nvSpPr>
          <p:cNvPr id="32" name="Text 7"/>
          <p:cNvSpPr/>
          <p:nvPr>
            <p:custDataLst>
              <p:tags r:id="rId14"/>
            </p:custDataLst>
          </p:nvPr>
        </p:nvSpPr>
        <p:spPr>
          <a:xfrm>
            <a:off x="9258300" y="3857625"/>
            <a:ext cx="137160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卓越性能表现</a:t>
            </a:r>
          </a:p>
        </p:txBody>
      </p:sp>
      <p:sp>
        <p:nvSpPr>
          <p:cNvPr id="33" name="Text 8"/>
          <p:cNvSpPr/>
          <p:nvPr>
            <p:custDataLst>
              <p:tags r:id="rId15"/>
            </p:custDataLst>
          </p:nvPr>
        </p:nvSpPr>
        <p:spPr>
          <a:xfrm>
            <a:off x="8267700" y="4200525"/>
            <a:ext cx="3124200" cy="4572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胜率分析显示模型在社交场景中显著优于通用大模型</a:t>
            </a:r>
          </a:p>
        </p:txBody>
      </p:sp>
      <p:sp>
        <p:nvSpPr>
          <p:cNvPr id="34" name="Text 9"/>
          <p:cNvSpPr/>
          <p:nvPr/>
        </p:nvSpPr>
        <p:spPr>
          <a:xfrm>
            <a:off x="1123950" y="5381625"/>
            <a:ext cx="105156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项目意义</a:t>
            </a:r>
          </a:p>
        </p:txBody>
      </p:sp>
      <p:sp>
        <p:nvSpPr>
          <p:cNvPr id="35" name="Text 10"/>
          <p:cNvSpPr/>
          <p:nvPr/>
        </p:nvSpPr>
        <p:spPr>
          <a:xfrm>
            <a:off x="895350" y="5800725"/>
            <a:ext cx="12847320" cy="266700"/>
          </a:xfrm>
          <a:prstGeom prst="rect">
            <a:avLst/>
          </a:prstGeom>
          <a:noFill/>
        </p:spPr>
        <p:txBody>
          <a:bodyPr vert="horz" wrap="square" lIns="0" tIns="0" rIns="0" bIns="0" rtlCol="0" anchor="t"/>
          <a:lstStyle/>
          <a:p>
            <a:pPr marL="342900" indent="-342900" algn="l">
              <a:lnSpc>
                <a:spcPts val="2100"/>
              </a:lnSpc>
              <a:buSzPct val="100000"/>
              <a:buChar char="•"/>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证明了在垂直社交领域，小参数模型通过高质量数据和精细微调可达到甚至超越通用大模型的效果</a:t>
            </a:r>
          </a:p>
        </p:txBody>
      </p:sp>
      <p:sp>
        <p:nvSpPr>
          <p:cNvPr id="36" name="Text 11"/>
          <p:cNvSpPr/>
          <p:nvPr/>
        </p:nvSpPr>
        <p:spPr>
          <a:xfrm>
            <a:off x="895350" y="6143625"/>
            <a:ext cx="10706100" cy="266700"/>
          </a:xfrm>
          <a:prstGeom prst="rect">
            <a:avLst/>
          </a:prstGeom>
          <a:noFill/>
        </p:spPr>
        <p:txBody>
          <a:bodyPr vert="horz" wrap="square" lIns="0" tIns="0" rIns="0" bIns="0" rtlCol="0" anchor="t"/>
          <a:lstStyle/>
          <a:p>
            <a:pPr marL="342900" indent="-342900" algn="l">
              <a:lnSpc>
                <a:spcPts val="2100"/>
              </a:lnSpc>
              <a:buSzPct val="100000"/>
              <a:buChar char="•"/>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为资源受限环境下的LLM微调提供了可行方案</a:t>
            </a:r>
          </a:p>
        </p:txBody>
      </p:sp>
      <p:sp>
        <p:nvSpPr>
          <p:cNvPr id="37" name="Text 12"/>
          <p:cNvSpPr/>
          <p:nvPr/>
        </p:nvSpPr>
        <p:spPr>
          <a:xfrm>
            <a:off x="895350" y="6486525"/>
            <a:ext cx="10706100" cy="266700"/>
          </a:xfrm>
          <a:prstGeom prst="rect">
            <a:avLst/>
          </a:prstGeom>
          <a:noFill/>
        </p:spPr>
        <p:txBody>
          <a:bodyPr vert="horz" wrap="square" lIns="0" tIns="0" rIns="0" bIns="0" rtlCol="0" anchor="t"/>
          <a:lstStyle/>
          <a:p>
            <a:pPr marL="342900" indent="-342900" algn="l">
              <a:lnSpc>
                <a:spcPts val="2100"/>
              </a:lnSpc>
              <a:buSzPct val="100000"/>
              <a:buChar char="•"/>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展示了Self-instruct方法在特定领域中的有效性</a:t>
            </a:r>
          </a:p>
        </p:txBody>
      </p:sp>
      <p:sp>
        <p:nvSpPr>
          <p:cNvPr id="38" name="Text 13"/>
          <p:cNvSpPr/>
          <p:nvPr/>
        </p:nvSpPr>
        <p:spPr>
          <a:xfrm>
            <a:off x="11553825" y="6638925"/>
            <a:ext cx="491490" cy="190500"/>
          </a:xfrm>
          <a:prstGeom prst="rect">
            <a:avLst/>
          </a:prstGeom>
          <a:noFill/>
        </p:spPr>
        <p:txBody>
          <a:bodyPr vert="horz" wrap="square" lIns="0" tIns="0" rIns="0" bIns="0" rtlCol="0" anchor="t"/>
          <a:lstStyle/>
          <a:p>
            <a:pPr marL="0" indent="0">
              <a:lnSpc>
                <a:spcPts val="1500"/>
              </a:lnSpc>
              <a:buNone/>
            </a:pP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4"/>
          <a:stretch>
            <a:fillRect/>
          </a:stretch>
        </p:blipFill>
        <p:spPr>
          <a:xfrm>
            <a:off x="2857500" y="4953000"/>
            <a:ext cx="2381250" cy="2381250"/>
          </a:xfrm>
          <a:prstGeom prst="rect">
            <a:avLst/>
          </a:prstGeom>
        </p:spPr>
      </p:pic>
      <p:sp>
        <p:nvSpPr>
          <p:cNvPr id="25" name="Text 5"/>
          <p:cNvSpPr/>
          <p:nvPr/>
        </p:nvSpPr>
        <p:spPr>
          <a:xfrm>
            <a:off x="674539" y="6096317"/>
            <a:ext cx="1543050" cy="295275"/>
          </a:xfrm>
          <a:prstGeom prst="rect">
            <a:avLst/>
          </a:prstGeom>
          <a:noFill/>
        </p:spPr>
        <p:txBody>
          <a:bodyPr vert="horz" wrap="square" lIns="0" tIns="0" rIns="0" bIns="0" rtlCol="0" anchor="t"/>
          <a:lstStyle/>
          <a:p>
            <a:pPr marL="0" marR="0" lvl="0" indent="0" algn="ctr" defTabSz="914400" rtl="0" eaLnBrk="1" fontAlgn="auto" latinLnBrk="0" hangingPunct="1">
              <a:lnSpc>
                <a:spcPts val="1575"/>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6" name="Text 6"/>
          <p:cNvSpPr/>
          <p:nvPr/>
        </p:nvSpPr>
        <p:spPr>
          <a:xfrm>
            <a:off x="0" y="6210300"/>
            <a:ext cx="12192000" cy="266700"/>
          </a:xfrm>
          <a:prstGeom prst="rect">
            <a:avLst/>
          </a:prstGeom>
          <a:noFill/>
        </p:spPr>
        <p:txBody>
          <a:bodyPr vert="horz" wrap="square" lIns="0" tIns="0" rIns="0" bIns="0" rtlCol="0" anchor="t"/>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文本框 1">
            <a:extLst>
              <a:ext uri="{FF2B5EF4-FFF2-40B4-BE49-F238E27FC236}">
                <a16:creationId xmlns:a16="http://schemas.microsoft.com/office/drawing/2014/main" id="{B61DD02C-6BF6-734C-CD2B-95C119AFA04E}"/>
              </a:ext>
            </a:extLst>
          </p:cNvPr>
          <p:cNvSpPr txBox="1"/>
          <p:nvPr/>
        </p:nvSpPr>
        <p:spPr>
          <a:xfrm>
            <a:off x="3038400" y="1617804"/>
            <a:ext cx="5263200" cy="1569660"/>
          </a:xfrm>
          <a:prstGeom prst="rect">
            <a:avLst/>
          </a:prstGeom>
          <a:noFill/>
        </p:spPr>
        <p:txBody>
          <a:bodyPr wrap="square" rtlCol="0">
            <a:spAutoFit/>
          </a:bodyPr>
          <a:lstStyle/>
          <a:p>
            <a:r>
              <a:rPr lang="zh-CN" altLang="en-US" sz="9600" dirty="0">
                <a:solidFill>
                  <a:srgbClr val="C00000"/>
                </a:solidFill>
                <a:latin typeface="华文琥珀" panose="02010800040101010101" pitchFamily="2" charset="-122"/>
                <a:ea typeface="华文琥珀" panose="02010800040101010101" pitchFamily="2" charset="-122"/>
              </a:rPr>
              <a:t>感谢聆听</a:t>
            </a:r>
          </a:p>
        </p:txBody>
      </p:sp>
    </p:spTree>
    <p:extLst>
      <p:ext uri="{BB962C8B-B14F-4D97-AF65-F5344CB8AC3E}">
        <p14:creationId xmlns:p14="http://schemas.microsoft.com/office/powerpoint/2010/main" val="3744933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11671935" y="246380"/>
            <a:ext cx="477520" cy="3782060"/>
            <a:chOff x="18255" y="374"/>
            <a:chExt cx="752" cy="5956"/>
          </a:xfrm>
        </p:grpSpPr>
        <p:sp>
          <p:nvSpPr>
            <p:cNvPr id="8" name="文本框 7"/>
            <p:cNvSpPr txBox="1"/>
            <p:nvPr/>
          </p:nvSpPr>
          <p:spPr>
            <a:xfrm>
              <a:off x="18255" y="374"/>
              <a:ext cx="752" cy="5956"/>
            </a:xfrm>
            <a:prstGeom prst="rect">
              <a:avLst/>
            </a:prstGeom>
            <a:noFill/>
          </p:spPr>
          <p:txBody>
            <a:bodyPr vert="eaVert" wrap="square" rtlCol="0">
              <a:spAutoFit/>
            </a:bodyPr>
            <a:lstStyle/>
            <a:p>
              <a:pPr algn="l">
                <a:lnSpc>
                  <a:spcPct val="120000"/>
                </a:lnSpc>
              </a:pPr>
              <a:endParaRPr lang="en-US" altLang="zh-CN" sz="1600">
                <a:solidFill>
                  <a:schemeClr val="tx1">
                    <a:lumMod val="75000"/>
                    <a:lumOff val="25000"/>
                  </a:schemeClr>
                </a:solidFill>
                <a:latin typeface="方正细圆_GBK" panose="02000000000000000000" charset="-122"/>
                <a:ea typeface="方正细圆_GBK" panose="02000000000000000000" charset="-122"/>
              </a:endParaRPr>
            </a:p>
          </p:txBody>
        </p:sp>
        <p:sp>
          <p:nvSpPr>
            <p:cNvPr id="33" name="文本框 32"/>
            <p:cNvSpPr txBox="1"/>
            <p:nvPr/>
          </p:nvSpPr>
          <p:spPr>
            <a:xfrm>
              <a:off x="18331" y="2461"/>
              <a:ext cx="578" cy="2002"/>
            </a:xfrm>
            <a:prstGeom prst="rect">
              <a:avLst/>
            </a:prstGeom>
            <a:noFill/>
          </p:spPr>
          <p:txBody>
            <a:bodyPr vert="eaVert" wrap="square" rtlCol="0" anchor="t">
              <a:spAutoFit/>
            </a:bodyPr>
            <a:lstStyle/>
            <a:p>
              <a:pPr algn="dist"/>
              <a:endParaRPr lang="zh-CN" altLang="en-US" sz="1200">
                <a:solidFill>
                  <a:schemeClr val="tx1">
                    <a:lumMod val="75000"/>
                    <a:lumOff val="25000"/>
                  </a:schemeClr>
                </a:solidFill>
                <a:latin typeface="方正细圆_GBK" panose="02000000000000000000" charset="-122"/>
                <a:ea typeface="方正细圆_GBK" panose="02000000000000000000" charset="-122"/>
                <a:cs typeface="方正细圆_GBK" panose="02000000000000000000" charset="-122"/>
              </a:endParaRPr>
            </a:p>
          </p:txBody>
        </p:sp>
      </p:grpSp>
      <p:sp>
        <p:nvSpPr>
          <p:cNvPr id="34" name="文本框 33"/>
          <p:cNvSpPr txBox="1"/>
          <p:nvPr/>
        </p:nvSpPr>
        <p:spPr>
          <a:xfrm rot="1500000">
            <a:off x="5151755" y="4590415"/>
            <a:ext cx="321310" cy="1997710"/>
          </a:xfrm>
          <a:prstGeom prst="rect">
            <a:avLst/>
          </a:prstGeom>
          <a:noFill/>
        </p:spPr>
        <p:txBody>
          <a:bodyPr vert="eaVert" wrap="square" rtlCol="0" anchor="t">
            <a:spAutoFit/>
          </a:bodyPr>
          <a:lstStyle/>
          <a:p>
            <a:pPr algn="dist"/>
            <a:r>
              <a:rPr lang="zh-CN" altLang="en-US" sz="900">
                <a:solidFill>
                  <a:schemeClr val="tx1">
                    <a:lumMod val="75000"/>
                    <a:lumOff val="25000"/>
                  </a:schemeClr>
                </a:solidFill>
                <a:latin typeface="方正细圆_GBK" panose="02000000000000000000" charset="-122"/>
                <a:ea typeface="方正细圆_GBK" panose="02000000000000000000" charset="-122"/>
                <a:cs typeface="方正细圆_GBK" panose="02000000000000000000" charset="-122"/>
              </a:rPr>
              <a:t>高情商聊天大模型</a:t>
            </a:r>
          </a:p>
        </p:txBody>
      </p:sp>
      <p:sp>
        <p:nvSpPr>
          <p:cNvPr id="10" name="文本框 9"/>
          <p:cNvSpPr txBox="1"/>
          <p:nvPr/>
        </p:nvSpPr>
        <p:spPr>
          <a:xfrm rot="1560000">
            <a:off x="6774180" y="330200"/>
            <a:ext cx="321310" cy="1937385"/>
          </a:xfrm>
          <a:prstGeom prst="rect">
            <a:avLst/>
          </a:prstGeom>
          <a:noFill/>
        </p:spPr>
        <p:txBody>
          <a:bodyPr vert="eaVert" wrap="square" rtlCol="0" anchor="t">
            <a:spAutoFit/>
          </a:bodyPr>
          <a:lstStyle/>
          <a:p>
            <a:pPr algn="dist"/>
            <a:r>
              <a:rPr lang="en-US" altLang="zh-CN" sz="900" dirty="0" err="1">
                <a:solidFill>
                  <a:schemeClr val="tx1">
                    <a:lumMod val="75000"/>
                    <a:lumOff val="25000"/>
                  </a:schemeClr>
                </a:solidFill>
                <a:latin typeface="方正细圆_GBK" panose="02000000000000000000" charset="-122"/>
                <a:ea typeface="方正细圆_GBK" panose="02000000000000000000" charset="-122"/>
                <a:cs typeface="方正细圆_GBK" panose="02000000000000000000" charset="-122"/>
              </a:rPr>
              <a:t>nlp</a:t>
            </a:r>
            <a:r>
              <a:rPr lang="zh-CN" altLang="en-US" sz="900" dirty="0">
                <a:solidFill>
                  <a:schemeClr val="tx1">
                    <a:lumMod val="75000"/>
                    <a:lumOff val="25000"/>
                  </a:schemeClr>
                </a:solidFill>
                <a:latin typeface="方正细圆_GBK" panose="02000000000000000000" charset="-122"/>
                <a:ea typeface="方正细圆_GBK" panose="02000000000000000000" charset="-122"/>
                <a:cs typeface="方正细圆_GBK" panose="02000000000000000000" charset="-122"/>
              </a:rPr>
              <a:t>大语言模型微调</a:t>
            </a:r>
          </a:p>
        </p:txBody>
      </p:sp>
      <p:sp>
        <p:nvSpPr>
          <p:cNvPr id="4" name="文本框 3"/>
          <p:cNvSpPr txBox="1"/>
          <p:nvPr/>
        </p:nvSpPr>
        <p:spPr>
          <a:xfrm>
            <a:off x="5247005" y="3068955"/>
            <a:ext cx="4064000" cy="377825"/>
          </a:xfrm>
          <a:prstGeom prst="rect">
            <a:avLst/>
          </a:prstGeom>
          <a:noFill/>
        </p:spPr>
        <p:txBody>
          <a:bodyPr wrap="square" rtlCol="0">
            <a:noAutofit/>
          </a:bodyPr>
          <a:lstStyle/>
          <a:p>
            <a:endParaRPr lang="zh-CN" altLang="en-US"/>
          </a:p>
        </p:txBody>
      </p:sp>
      <p:grpSp>
        <p:nvGrpSpPr>
          <p:cNvPr id="18" name="组合 17" descr="7b0a202020202274657874626f78223a2022220a7d0a"/>
          <p:cNvGrpSpPr/>
          <p:nvPr/>
        </p:nvGrpSpPr>
        <p:grpSpPr>
          <a:xfrm>
            <a:off x="373380" y="246380"/>
            <a:ext cx="3224530" cy="2080260"/>
            <a:chOff x="5632" y="3614"/>
            <a:chExt cx="8218" cy="3858"/>
          </a:xfrm>
        </p:grpSpPr>
        <p:sp>
          <p:nvSpPr>
            <p:cNvPr id="39" name="文本框 7"/>
            <p:cNvSpPr txBox="1"/>
            <p:nvPr/>
          </p:nvSpPr>
          <p:spPr>
            <a:xfrm>
              <a:off x="6532" y="4471"/>
              <a:ext cx="6556" cy="2328"/>
            </a:xfrm>
            <a:prstGeom prst="rect">
              <a:avLst/>
            </a:prstGeom>
            <a:noFill/>
          </p:spPr>
          <p:txBody>
            <a:bodyPr wrap="square" rtlCol="0" anchor="ctr" anchorCtr="0">
              <a:noAutofit/>
            </a:bodyPr>
            <a:lstStyle/>
            <a:p>
              <a:pPr algn="just" fontAlgn="t">
                <a:lnSpc>
                  <a:spcPts val="3000"/>
                </a:lnSpc>
                <a:spcBef>
                  <a:spcPts val="0"/>
                </a:spcBef>
                <a:spcAft>
                  <a:spcPts val="0"/>
                </a:spcAft>
              </a:pPr>
              <a:r>
                <a:rPr lang="en-US" altLang="zh-CN" spc="150" dirty="0">
                  <a:solidFill>
                    <a:schemeClr val="tx1">
                      <a:lumMod val="85000"/>
                      <a:lumOff val="15000"/>
                    </a:schemeClr>
                  </a:solidFill>
                  <a:uFillTx/>
                  <a:latin typeface="汉仪中黑简" panose="02010600000101010101" charset="-122"/>
                  <a:ea typeface="汉仪中黑简" panose="02010600000101010101" charset="-122"/>
                  <a:cs typeface="Times New Roman" panose="02020603050405020304"/>
                  <a:sym typeface="Times New Roman" panose="02020603050405020304"/>
                </a:rPr>
                <a:t>LORA</a:t>
              </a:r>
            </a:p>
            <a:p>
              <a:pPr algn="just" fontAlgn="t">
                <a:lnSpc>
                  <a:spcPts val="3000"/>
                </a:lnSpc>
                <a:spcBef>
                  <a:spcPts val="0"/>
                </a:spcBef>
                <a:spcAft>
                  <a:spcPts val="0"/>
                </a:spcAft>
              </a:pPr>
              <a:r>
                <a:rPr lang="en-US" altLang="zh-CN" spc="150" dirty="0">
                  <a:solidFill>
                    <a:schemeClr val="tx1">
                      <a:lumMod val="85000"/>
                      <a:lumOff val="15000"/>
                    </a:schemeClr>
                  </a:solidFill>
                  <a:uFillTx/>
                  <a:latin typeface="汉仪中黑简" panose="02010600000101010101" charset="-122"/>
                  <a:ea typeface="汉仪中黑简" panose="02010600000101010101" charset="-122"/>
                  <a:cs typeface="Times New Roman" panose="02020603050405020304"/>
                  <a:sym typeface="Times New Roman" panose="02020603050405020304"/>
                </a:rPr>
                <a:t>Social Chatbot</a:t>
              </a:r>
            </a:p>
            <a:p>
              <a:pPr algn="just" fontAlgn="t">
                <a:lnSpc>
                  <a:spcPts val="3000"/>
                </a:lnSpc>
                <a:spcBef>
                  <a:spcPts val="0"/>
                </a:spcBef>
                <a:spcAft>
                  <a:spcPts val="0"/>
                </a:spcAft>
              </a:pPr>
              <a:r>
                <a:rPr lang="en-US" altLang="zh-CN" spc="150" dirty="0">
                  <a:solidFill>
                    <a:schemeClr val="tx1">
                      <a:lumMod val="85000"/>
                      <a:lumOff val="15000"/>
                    </a:schemeClr>
                  </a:solidFill>
                  <a:uFillTx/>
                  <a:latin typeface="汉仪中黑简" panose="02010600000101010101" charset="-122"/>
                  <a:ea typeface="汉仪中黑简" panose="02010600000101010101" charset="-122"/>
                  <a:cs typeface="Times New Roman" panose="02020603050405020304"/>
                  <a:sym typeface="Times New Roman" panose="02020603050405020304"/>
                </a:rPr>
                <a:t>LLM</a:t>
              </a:r>
              <a:r>
                <a:rPr lang="zh-CN" altLang="en-US" spc="150" dirty="0">
                  <a:solidFill>
                    <a:schemeClr val="tx1">
                      <a:lumMod val="85000"/>
                      <a:lumOff val="15000"/>
                    </a:schemeClr>
                  </a:solidFill>
                  <a:uFillTx/>
                  <a:latin typeface="汉仪中黑简" panose="02010600000101010101" charset="-122"/>
                  <a:ea typeface="汉仪中黑简" panose="02010600000101010101" charset="-122"/>
                  <a:cs typeface="Times New Roman" panose="02020603050405020304"/>
                  <a:sym typeface="Times New Roman" panose="02020603050405020304"/>
                </a:rPr>
                <a:t>微调</a:t>
              </a:r>
            </a:p>
            <a:p>
              <a:pPr algn="just" fontAlgn="t">
                <a:lnSpc>
                  <a:spcPts val="3000"/>
                </a:lnSpc>
                <a:spcBef>
                  <a:spcPts val="0"/>
                </a:spcBef>
                <a:spcAft>
                  <a:spcPts val="0"/>
                </a:spcAft>
              </a:pPr>
              <a:r>
                <a:rPr lang="en-US"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sym typeface="+mn-ea"/>
                </a:rPr>
                <a:t>Self-instruct</a:t>
              </a:r>
              <a:endParaRPr lang="en-US" altLang="en-US" spc="150" dirty="0">
                <a:solidFill>
                  <a:schemeClr val="tx1"/>
                </a:solidFill>
                <a:uFillTx/>
                <a:latin typeface="Noto Sans SC" panose="020B0200000000000000" pitchFamily="34" charset="-122"/>
                <a:ea typeface="Noto Sans SC" panose="020B0200000000000000" pitchFamily="34" charset="-122"/>
                <a:cs typeface="Noto Sans SC" panose="020B0200000000000000" pitchFamily="34" charset="-120"/>
                <a:sym typeface="+mn-ea"/>
              </a:endParaRPr>
            </a:p>
          </p:txBody>
        </p:sp>
        <p:grpSp>
          <p:nvGrpSpPr>
            <p:cNvPr id="19" name="组合 18"/>
            <p:cNvGrpSpPr/>
            <p:nvPr/>
          </p:nvGrpSpPr>
          <p:grpSpPr>
            <a:xfrm>
              <a:off x="5632" y="3614"/>
              <a:ext cx="8218" cy="3858"/>
              <a:chOff x="5294" y="3663"/>
              <a:chExt cx="8218" cy="3858"/>
            </a:xfrm>
          </p:grpSpPr>
          <p:grpSp>
            <p:nvGrpSpPr>
              <p:cNvPr id="23" name="组合 22"/>
              <p:cNvGrpSpPr/>
              <p:nvPr/>
            </p:nvGrpSpPr>
            <p:grpSpPr>
              <a:xfrm rot="9780000">
                <a:off x="8362" y="3663"/>
                <a:ext cx="278" cy="347"/>
                <a:chOff x="10731" y="7905"/>
                <a:chExt cx="410" cy="512"/>
              </a:xfrm>
            </p:grpSpPr>
            <p:sp>
              <p:nvSpPr>
                <p:cNvPr id="20" name="任意多边形 19"/>
                <p:cNvSpPr/>
                <p:nvPr/>
              </p:nvSpPr>
              <p:spPr>
                <a:xfrm>
                  <a:off x="10829" y="7905"/>
                  <a:ext cx="312" cy="392"/>
                </a:xfrm>
                <a:custGeom>
                  <a:avLst/>
                  <a:gdLst>
                    <a:gd name="connisteX0" fmla="*/ 165100 w 165100"/>
                    <a:gd name="connsiteY0" fmla="*/ 0 h 266700"/>
                    <a:gd name="connisteX1" fmla="*/ 12065 w 165100"/>
                    <a:gd name="connsiteY1" fmla="*/ 266700 h 266700"/>
                    <a:gd name="connisteX2" fmla="*/ 0 w 165100"/>
                    <a:gd name="connsiteY2" fmla="*/ 266700 h 266700"/>
                  </a:gdLst>
                  <a:ahLst/>
                  <a:cxnLst>
                    <a:cxn ang="0">
                      <a:pos x="connisteX0" y="connsiteY0"/>
                    </a:cxn>
                    <a:cxn ang="0">
                      <a:pos x="connisteX1" y="connsiteY1"/>
                    </a:cxn>
                    <a:cxn ang="0">
                      <a:pos x="connisteX2" y="connsiteY2"/>
                    </a:cxn>
                  </a:cxnLst>
                  <a:rect l="l" t="t" r="r" b="b"/>
                  <a:pathLst>
                    <a:path w="165100" h="266700">
                      <a:moveTo>
                        <a:pt x="165100" y="0"/>
                      </a:moveTo>
                      <a:lnTo>
                        <a:pt x="12065" y="266700"/>
                      </a:lnTo>
                      <a:lnTo>
                        <a:pt x="0" y="266700"/>
                      </a:lnTo>
                    </a:path>
                  </a:pathLst>
                </a:custGeom>
                <a:noFill/>
                <a:ln w="25400">
                  <a:solidFill>
                    <a:srgbClr val="83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731" y="8283"/>
                  <a:ext cx="134" cy="134"/>
                </a:xfrm>
                <a:prstGeom prst="ellipse">
                  <a:avLst/>
                </a:prstGeom>
                <a:noFill/>
                <a:ln w="25400">
                  <a:solidFill>
                    <a:srgbClr val="836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圆角矩形 24"/>
              <p:cNvSpPr/>
              <p:nvPr/>
            </p:nvSpPr>
            <p:spPr>
              <a:xfrm>
                <a:off x="6043" y="7309"/>
                <a:ext cx="1520" cy="130"/>
              </a:xfrm>
              <a:prstGeom prst="roundRect">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1180" y="4167"/>
                <a:ext cx="1523" cy="196"/>
                <a:chOff x="10315" y="4722"/>
                <a:chExt cx="1799" cy="232"/>
              </a:xfrm>
            </p:grpSpPr>
            <p:sp>
              <p:nvSpPr>
                <p:cNvPr id="26" name="平行四边形 25"/>
                <p:cNvSpPr/>
                <p:nvPr/>
              </p:nvSpPr>
              <p:spPr>
                <a:xfrm>
                  <a:off x="10315"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10550"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0785"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11020"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a:off x="11255"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1490"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1725"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11960" y="4722"/>
                  <a:ext cx="154" cy="232"/>
                </a:xfrm>
                <a:prstGeom prst="parallelogram">
                  <a:avLst/>
                </a:prstGeom>
                <a:solidFill>
                  <a:srgbClr val="83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任意多边形 34"/>
              <p:cNvSpPr/>
              <p:nvPr/>
            </p:nvSpPr>
            <p:spPr>
              <a:xfrm>
                <a:off x="5998" y="3885"/>
                <a:ext cx="2016" cy="0"/>
              </a:xfrm>
              <a:custGeom>
                <a:avLst/>
                <a:gdLst>
                  <a:gd name="connsiteX0" fmla="*/ 2016 w 2016"/>
                  <a:gd name="connsiteY0" fmla="*/ 0 h 0"/>
                  <a:gd name="connsiteX1" fmla="*/ 0 w 2016"/>
                  <a:gd name="connsiteY1" fmla="*/ 0 h 0"/>
                </a:gdLst>
                <a:ahLst/>
                <a:cxnLst>
                  <a:cxn ang="0">
                    <a:pos x="connsiteX0" y="connsiteY0"/>
                  </a:cxn>
                  <a:cxn ang="0">
                    <a:pos x="connsiteX1" y="connsiteY1"/>
                  </a:cxn>
                </a:cxnLst>
                <a:rect l="l" t="t" r="r" b="b"/>
                <a:pathLst>
                  <a:path w="2016">
                    <a:moveTo>
                      <a:pt x="2016" y="0"/>
                    </a:moveTo>
                    <a:lnTo>
                      <a:pt x="0" y="0"/>
                    </a:lnTo>
                  </a:path>
                </a:pathLst>
              </a:custGeom>
              <a:noFill/>
              <a:ln w="15875">
                <a:solidFill>
                  <a:srgbClr val="83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5294" y="4948"/>
                <a:ext cx="346" cy="1506"/>
              </a:xfrm>
              <a:custGeom>
                <a:avLst/>
                <a:gdLst>
                  <a:gd name="connsiteX0" fmla="*/ 346 w 346"/>
                  <a:gd name="connsiteY0" fmla="*/ 0 h 1506"/>
                  <a:gd name="connsiteX1" fmla="*/ 0 w 346"/>
                  <a:gd name="connsiteY1" fmla="*/ 1506 h 1506"/>
                </a:gdLst>
                <a:ahLst/>
                <a:cxnLst>
                  <a:cxn ang="0">
                    <a:pos x="connsiteX0" y="connsiteY0"/>
                  </a:cxn>
                  <a:cxn ang="0">
                    <a:pos x="connsiteX1" y="connsiteY1"/>
                  </a:cxn>
                </a:cxnLst>
                <a:rect l="l" t="t" r="r" b="b"/>
                <a:pathLst>
                  <a:path w="346" h="1506">
                    <a:moveTo>
                      <a:pt x="346" y="0"/>
                    </a:moveTo>
                    <a:lnTo>
                      <a:pt x="0" y="1506"/>
                    </a:lnTo>
                  </a:path>
                </a:pathLst>
              </a:custGeom>
              <a:noFill/>
              <a:ln w="15875">
                <a:solidFill>
                  <a:srgbClr val="83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1907" y="6213"/>
                <a:ext cx="1375" cy="1308"/>
              </a:xfrm>
              <a:custGeom>
                <a:avLst/>
                <a:gdLst>
                  <a:gd name="connsiteX0" fmla="*/ 0 w 1375"/>
                  <a:gd name="connsiteY0" fmla="*/ 1308 h 1308"/>
                  <a:gd name="connsiteX1" fmla="*/ 1068 w 1375"/>
                  <a:gd name="connsiteY1" fmla="*/ 1308 h 1308"/>
                  <a:gd name="connsiteX2" fmla="*/ 1375 w 1375"/>
                  <a:gd name="connsiteY2" fmla="*/ 0 h 1308"/>
                </a:gdLst>
                <a:ahLst/>
                <a:cxnLst>
                  <a:cxn ang="0">
                    <a:pos x="connsiteX0" y="connsiteY0"/>
                  </a:cxn>
                  <a:cxn ang="0">
                    <a:pos x="connsiteX1" y="connsiteY1"/>
                  </a:cxn>
                  <a:cxn ang="0">
                    <a:pos x="connsiteX2" y="connsiteY2"/>
                  </a:cxn>
                </a:cxnLst>
                <a:rect l="l" t="t" r="r" b="b"/>
                <a:pathLst>
                  <a:path w="1375" h="1308">
                    <a:moveTo>
                      <a:pt x="0" y="1308"/>
                    </a:moveTo>
                    <a:lnTo>
                      <a:pt x="1068" y="1308"/>
                    </a:lnTo>
                    <a:lnTo>
                      <a:pt x="1375" y="0"/>
                    </a:lnTo>
                  </a:path>
                </a:pathLst>
              </a:custGeom>
              <a:noFill/>
              <a:ln w="15875">
                <a:solidFill>
                  <a:srgbClr val="83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32" y="4025"/>
                <a:ext cx="8180" cy="3374"/>
              </a:xfrm>
              <a:custGeom>
                <a:avLst/>
                <a:gdLst>
                  <a:gd name="connsiteX0" fmla="*/ 4090 w 8180"/>
                  <a:gd name="connsiteY0" fmla="*/ 0 h 3374"/>
                  <a:gd name="connsiteX1" fmla="*/ 4090 w 8180"/>
                  <a:gd name="connsiteY1" fmla="*/ 0 h 3374"/>
                  <a:gd name="connsiteX2" fmla="*/ 4092 w 8180"/>
                  <a:gd name="connsiteY2" fmla="*/ 0 h 3374"/>
                  <a:gd name="connsiteX3" fmla="*/ 7675 w 8180"/>
                  <a:gd name="connsiteY3" fmla="*/ 27 h 3374"/>
                  <a:gd name="connsiteX4" fmla="*/ 8180 w 8180"/>
                  <a:gd name="connsiteY4" fmla="*/ 542 h 3374"/>
                  <a:gd name="connsiteX5" fmla="*/ 7530 w 8180"/>
                  <a:gd name="connsiteY5" fmla="*/ 3366 h 3374"/>
                  <a:gd name="connsiteX6" fmla="*/ 4090 w 8180"/>
                  <a:gd name="connsiteY6" fmla="*/ 3374 h 3374"/>
                  <a:gd name="connsiteX7" fmla="*/ 4090 w 8180"/>
                  <a:gd name="connsiteY7" fmla="*/ 3374 h 3374"/>
                  <a:gd name="connsiteX8" fmla="*/ 4088 w 8180"/>
                  <a:gd name="connsiteY8" fmla="*/ 3374 h 3374"/>
                  <a:gd name="connsiteX9" fmla="*/ 505 w 8180"/>
                  <a:gd name="connsiteY9" fmla="*/ 3347 h 3374"/>
                  <a:gd name="connsiteX10" fmla="*/ 0 w 8180"/>
                  <a:gd name="connsiteY10" fmla="*/ 2832 h 3374"/>
                  <a:gd name="connsiteX11" fmla="*/ 650 w 8180"/>
                  <a:gd name="connsiteY11" fmla="*/ 8 h 3374"/>
                  <a:gd name="connsiteX12" fmla="*/ 3098 w 8180"/>
                  <a:gd name="connsiteY12" fmla="*/ 10 h 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0" h="3374">
                    <a:moveTo>
                      <a:pt x="4090" y="0"/>
                    </a:moveTo>
                    <a:lnTo>
                      <a:pt x="4090" y="0"/>
                    </a:lnTo>
                    <a:lnTo>
                      <a:pt x="4092" y="0"/>
                    </a:lnTo>
                    <a:lnTo>
                      <a:pt x="7675" y="27"/>
                    </a:lnTo>
                    <a:lnTo>
                      <a:pt x="8180" y="542"/>
                    </a:lnTo>
                    <a:lnTo>
                      <a:pt x="7530" y="3366"/>
                    </a:lnTo>
                    <a:lnTo>
                      <a:pt x="4090" y="3374"/>
                    </a:lnTo>
                    <a:lnTo>
                      <a:pt x="4090" y="3374"/>
                    </a:lnTo>
                    <a:lnTo>
                      <a:pt x="4088" y="3374"/>
                    </a:lnTo>
                    <a:lnTo>
                      <a:pt x="505" y="3347"/>
                    </a:lnTo>
                    <a:lnTo>
                      <a:pt x="0" y="2832"/>
                    </a:lnTo>
                    <a:lnTo>
                      <a:pt x="650" y="8"/>
                    </a:lnTo>
                    <a:lnTo>
                      <a:pt x="3098" y="10"/>
                    </a:lnTo>
                  </a:path>
                </a:pathLst>
              </a:custGeom>
              <a:noFill/>
              <a:ln w="25400">
                <a:solidFill>
                  <a:srgbClr val="836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8"/>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9"/>
          <a:stretch>
            <a:fillRect/>
          </a:stretch>
        </p:blipFill>
        <p:spPr>
          <a:xfrm>
            <a:off x="9334500" y="5429250"/>
            <a:ext cx="1905000" cy="1905000"/>
          </a:xfrm>
          <a:prstGeom prst="rect">
            <a:avLst/>
          </a:prstGeom>
        </p:spPr>
      </p:pic>
      <p:pic>
        <p:nvPicPr>
          <p:cNvPr id="7" name="Image 5" descr="preencoded.png"/>
          <p:cNvPicPr>
            <a:picLocks noChangeAspect="1"/>
          </p:cNvPicPr>
          <p:nvPr/>
        </p:nvPicPr>
        <p:blipFill>
          <a:blip r:embed="rId10"/>
          <a:stretch>
            <a:fillRect/>
          </a:stretch>
        </p:blipFill>
        <p:spPr>
          <a:xfrm>
            <a:off x="609600" y="838200"/>
            <a:ext cx="914400" cy="38100"/>
          </a:xfrm>
          <a:prstGeom prst="rect">
            <a:avLst/>
          </a:prstGeom>
        </p:spPr>
      </p:pic>
      <p:pic>
        <p:nvPicPr>
          <p:cNvPr id="8" name="Image 6" descr="preencoded.png"/>
          <p:cNvPicPr>
            <a:picLocks noChangeAspect="1"/>
          </p:cNvPicPr>
          <p:nvPr>
            <p:custDataLst>
              <p:tags r:id="rId1"/>
            </p:custDataLst>
          </p:nvPr>
        </p:nvPicPr>
        <p:blipFill>
          <a:blip r:embed="rId11"/>
          <a:stretch>
            <a:fillRect/>
          </a:stretch>
        </p:blipFill>
        <p:spPr>
          <a:xfrm>
            <a:off x="768350" y="1104900"/>
            <a:ext cx="3316605" cy="291465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r>
              <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评估与效果</a:t>
            </a:r>
          </a:p>
        </p:txBody>
      </p:sp>
      <p:sp>
        <p:nvSpPr>
          <p:cNvPr id="28" name="Text 1"/>
          <p:cNvSpPr/>
          <p:nvPr>
            <p:custDataLst>
              <p:tags r:id="rId2"/>
            </p:custDataLst>
          </p:nvPr>
        </p:nvSpPr>
        <p:spPr>
          <a:xfrm>
            <a:off x="1066800" y="1295400"/>
            <a:ext cx="4057650" cy="266700"/>
          </a:xfrm>
          <a:prstGeom prst="rect">
            <a:avLst/>
          </a:prstGeom>
          <a:noFill/>
        </p:spPr>
        <p:txBody>
          <a:bodyPr vert="horz" wrap="square" lIns="0" tIns="0" rIns="0" bIns="0" rtlCol="0" anchor="t"/>
          <a:lstStyle/>
          <a:p>
            <a:pPr marL="0" indent="0">
              <a:lnSpc>
                <a:spcPts val="2100"/>
              </a:lnSpc>
              <a:buNone/>
            </a:pP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9" name="Text 2"/>
          <p:cNvSpPr/>
          <p:nvPr>
            <p:custDataLst>
              <p:tags r:id="rId3"/>
            </p:custDataLst>
          </p:nvPr>
        </p:nvSpPr>
        <p:spPr>
          <a:xfrm>
            <a:off x="800100" y="1676400"/>
            <a:ext cx="3126105" cy="457200"/>
          </a:xfrm>
          <a:prstGeom prst="rect">
            <a:avLst/>
          </a:prstGeom>
          <a:noFill/>
        </p:spPr>
        <p:txBody>
          <a:bodyPr vert="horz" wrap="square" lIns="0" tIns="0" rIns="0" bIns="0" rtlCol="0" anchor="t"/>
          <a:lstStyle/>
          <a:p>
            <a:pPr marL="0" indent="0">
              <a:lnSpc>
                <a:spcPts val="1800"/>
              </a:lnSpc>
              <a:buNone/>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pic>
        <p:nvPicPr>
          <p:cNvPr id="56" name="Image 6" descr="preencoded.png"/>
          <p:cNvPicPr>
            <a:picLocks noChangeAspect="1"/>
          </p:cNvPicPr>
          <p:nvPr>
            <p:custDataLst>
              <p:tags r:id="rId4"/>
            </p:custDataLst>
          </p:nvPr>
        </p:nvPicPr>
        <p:blipFill>
          <a:blip r:embed="rId11"/>
          <a:stretch>
            <a:fillRect/>
          </a:stretch>
        </p:blipFill>
        <p:spPr>
          <a:xfrm>
            <a:off x="4084955" y="1104900"/>
            <a:ext cx="7737475" cy="2914650"/>
          </a:xfrm>
          <a:prstGeom prst="rect">
            <a:avLst/>
          </a:prstGeom>
        </p:spPr>
      </p:pic>
      <p:sp>
        <p:nvSpPr>
          <p:cNvPr id="58" name="Text 1"/>
          <p:cNvSpPr/>
          <p:nvPr>
            <p:custDataLst>
              <p:tags r:id="rId5"/>
            </p:custDataLst>
          </p:nvPr>
        </p:nvSpPr>
        <p:spPr>
          <a:xfrm>
            <a:off x="4629150" y="1300480"/>
            <a:ext cx="4057650" cy="266700"/>
          </a:xfrm>
          <a:prstGeom prst="rect">
            <a:avLst/>
          </a:prstGeom>
          <a:noFill/>
        </p:spPr>
        <p:txBody>
          <a:bodyPr vert="horz" wrap="square" lIns="0" tIns="0" rIns="0" bIns="0" rtlCol="0" anchor="t"/>
          <a:lstStyle/>
          <a:p>
            <a:pPr marL="0" indent="0">
              <a:lnSpc>
                <a:spcPts val="2100"/>
              </a:lnSpc>
              <a:buNone/>
            </a:pPr>
            <a:endPar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解决问题背景</a:t>
              </a:r>
            </a:p>
          </p:txBody>
        </p:sp>
      </p:grpSp>
      <p:pic>
        <p:nvPicPr>
          <p:cNvPr id="6" name="图片 5" descr="低情商聊天1"/>
          <p:cNvPicPr>
            <a:picLocks noChangeAspect="1"/>
          </p:cNvPicPr>
          <p:nvPr/>
        </p:nvPicPr>
        <p:blipFill>
          <a:blip r:embed="rId12"/>
          <a:stretch>
            <a:fillRect/>
          </a:stretch>
        </p:blipFill>
        <p:spPr>
          <a:xfrm>
            <a:off x="8210550" y="644525"/>
            <a:ext cx="3796030" cy="6213475"/>
          </a:xfrm>
          <a:prstGeom prst="rect">
            <a:avLst/>
          </a:prstGeom>
        </p:spPr>
      </p:pic>
      <p:pic>
        <p:nvPicPr>
          <p:cNvPr id="11" name="图片 10"/>
          <p:cNvPicPr>
            <a:picLocks noChangeAspect="1"/>
          </p:cNvPicPr>
          <p:nvPr/>
        </p:nvPicPr>
        <p:blipFill>
          <a:blip r:embed="rId13"/>
          <a:stretch>
            <a:fillRect/>
          </a:stretch>
        </p:blipFill>
        <p:spPr>
          <a:xfrm>
            <a:off x="4072890" y="643890"/>
            <a:ext cx="3939540" cy="6213475"/>
          </a:xfrm>
          <a:prstGeom prst="rect">
            <a:avLst/>
          </a:prstGeom>
        </p:spPr>
      </p:pic>
      <p:sp>
        <p:nvSpPr>
          <p:cNvPr id="12" name="文本框 11"/>
          <p:cNvSpPr txBox="1"/>
          <p:nvPr/>
        </p:nvSpPr>
        <p:spPr>
          <a:xfrm>
            <a:off x="380365" y="1674495"/>
            <a:ext cx="2675890" cy="4799965"/>
          </a:xfrm>
          <a:prstGeom prst="rect">
            <a:avLst/>
          </a:prstGeom>
          <a:noFill/>
        </p:spPr>
        <p:txBody>
          <a:bodyPr wrap="square" rtlCol="0">
            <a:spAutoFit/>
          </a:bodyPr>
          <a:lstStyle/>
          <a:p>
            <a:r>
              <a:rPr lang="zh-CN" altLang="en-US">
                <a:highlight>
                  <a:srgbClr val="FFFF00"/>
                </a:highlight>
              </a:rPr>
              <a:t>对方问，你谈过几次恋</a:t>
            </a:r>
            <a:r>
              <a:rPr lang="zh-CN" altLang="en-US"/>
              <a:t>爱时</a:t>
            </a:r>
          </a:p>
          <a:p>
            <a:r>
              <a:rPr lang="zh-CN" altLang="en-US"/>
              <a:t>低情商：</a:t>
            </a:r>
            <a:r>
              <a:rPr lang="en-US" altLang="zh-CN"/>
              <a:t>2</a:t>
            </a:r>
            <a:r>
              <a:rPr lang="zh-CN" altLang="en-US"/>
              <a:t>次。</a:t>
            </a:r>
          </a:p>
          <a:p>
            <a:endParaRPr lang="zh-CN" altLang="en-US"/>
          </a:p>
          <a:p>
            <a:r>
              <a:rPr lang="zh-CN" altLang="en-US"/>
              <a:t>高情商：为了遇见你，我排练了好多次。</a:t>
            </a:r>
          </a:p>
          <a:p>
            <a:endParaRPr lang="zh-CN" altLang="en-US"/>
          </a:p>
          <a:p>
            <a:endParaRPr lang="zh-CN" altLang="en-US"/>
          </a:p>
          <a:p>
            <a:endParaRPr lang="zh-CN" altLang="en-US"/>
          </a:p>
          <a:p>
            <a:r>
              <a:rPr lang="zh-CN" altLang="en-US">
                <a:highlight>
                  <a:srgbClr val="FFFF00"/>
                </a:highlight>
              </a:rPr>
              <a:t>别人说我不想吃早餐</a:t>
            </a:r>
          </a:p>
          <a:p>
            <a:endParaRPr lang="zh-CN" altLang="en-US"/>
          </a:p>
          <a:p>
            <a:r>
              <a:rPr lang="zh-CN" altLang="en-US"/>
              <a:t>低情商：要吃。</a:t>
            </a:r>
          </a:p>
          <a:p>
            <a:endParaRPr lang="zh-CN" altLang="en-US"/>
          </a:p>
          <a:p>
            <a:r>
              <a:rPr lang="zh-CN" altLang="en-US"/>
              <a:t>高情商：早餐一定要吃，倒不是因为不健康，主要是一天中最便宜的一餐。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0287000" y="0"/>
            <a:ext cx="1905000" cy="1428750"/>
          </a:xfrm>
          <a:prstGeom prst="rect">
            <a:avLst/>
          </a:prstGeom>
        </p:spPr>
      </p:pic>
      <p:pic>
        <p:nvPicPr>
          <p:cNvPr id="4" name="Image 2" descr="preencoded.png"/>
          <p:cNvPicPr>
            <a:picLocks noChangeAspect="1"/>
          </p:cNvPicPr>
          <p:nvPr/>
        </p:nvPicPr>
        <p:blipFill>
          <a:blip r:embed="rId4"/>
          <a:stretch>
            <a:fillRect/>
          </a:stretch>
        </p:blipFill>
        <p:spPr>
          <a:xfrm>
            <a:off x="952500" y="5429250"/>
            <a:ext cx="1905000" cy="1905000"/>
          </a:xfrm>
          <a:prstGeom prst="rect">
            <a:avLst/>
          </a:prstGeom>
        </p:spPr>
      </p:pic>
      <p:pic>
        <p:nvPicPr>
          <p:cNvPr id="5" name="Image 3" descr="preencoded.png"/>
          <p:cNvPicPr>
            <a:picLocks noChangeAspect="1"/>
          </p:cNvPicPr>
          <p:nvPr/>
        </p:nvPicPr>
        <p:blipFill>
          <a:blip r:embed="rId5"/>
          <a:stretch>
            <a:fillRect/>
          </a:stretch>
        </p:blipFill>
        <p:spPr>
          <a:xfrm>
            <a:off x="998782" y="1239526"/>
            <a:ext cx="669436" cy="397498"/>
          </a:xfrm>
          <a:prstGeom prst="rect">
            <a:avLst/>
          </a:prstGeom>
        </p:spPr>
      </p:pic>
      <p:pic>
        <p:nvPicPr>
          <p:cNvPr id="6" name="Image 4" descr="preencoded.png"/>
          <p:cNvPicPr>
            <a:picLocks noChangeAspect="1"/>
          </p:cNvPicPr>
          <p:nvPr/>
        </p:nvPicPr>
        <p:blipFill>
          <a:blip r:embed="rId6"/>
          <a:stretch>
            <a:fillRect/>
          </a:stretch>
        </p:blipFill>
        <p:spPr>
          <a:xfrm>
            <a:off x="9836214" y="4771637"/>
            <a:ext cx="901573" cy="343676"/>
          </a:xfrm>
          <a:prstGeom prst="rect">
            <a:avLst/>
          </a:prstGeom>
        </p:spPr>
      </p:pic>
      <p:pic>
        <p:nvPicPr>
          <p:cNvPr id="7" name="Image 5" descr="preencoded.png"/>
          <p:cNvPicPr>
            <a:picLocks noChangeAspect="1"/>
          </p:cNvPicPr>
          <p:nvPr/>
        </p:nvPicPr>
        <p:blipFill>
          <a:blip r:embed="rId7"/>
          <a:stretch>
            <a:fillRect/>
          </a:stretch>
        </p:blipFill>
        <p:spPr>
          <a:xfrm>
            <a:off x="609600" y="838200"/>
            <a:ext cx="914400" cy="38100"/>
          </a:xfrm>
          <a:prstGeom prst="rect">
            <a:avLst/>
          </a:prstGeom>
        </p:spPr>
      </p:pic>
      <p:pic>
        <p:nvPicPr>
          <p:cNvPr id="8" name="Image 6" descr="preencoded.png"/>
          <p:cNvPicPr>
            <a:picLocks noChangeAspect="1"/>
          </p:cNvPicPr>
          <p:nvPr/>
        </p:nvPicPr>
        <p:blipFill>
          <a:blip r:embed="rId8"/>
          <a:stretch>
            <a:fillRect/>
          </a:stretch>
        </p:blipFill>
        <p:spPr>
          <a:xfrm>
            <a:off x="609601" y="1106805"/>
            <a:ext cx="10972800" cy="1202055"/>
          </a:xfrm>
          <a:prstGeom prst="rect">
            <a:avLst/>
          </a:prstGeom>
          <a:ln w="28575" cmpd="sng">
            <a:solidFill>
              <a:schemeClr val="accent1">
                <a:shade val="50000"/>
              </a:schemeClr>
            </a:solidFill>
            <a:prstDash val="solid"/>
          </a:ln>
        </p:spPr>
      </p:pic>
      <p:pic>
        <p:nvPicPr>
          <p:cNvPr id="9" name="Image 7" descr="preencoded.png"/>
          <p:cNvPicPr>
            <a:picLocks noChangeAspect="1"/>
          </p:cNvPicPr>
          <p:nvPr/>
        </p:nvPicPr>
        <p:blipFill>
          <a:blip r:embed="rId9"/>
          <a:stretch>
            <a:fillRect/>
          </a:stretch>
        </p:blipFill>
        <p:spPr>
          <a:xfrm>
            <a:off x="838200" y="1172845"/>
            <a:ext cx="171450" cy="228600"/>
          </a:xfrm>
          <a:prstGeom prst="rect">
            <a:avLst/>
          </a:prstGeom>
        </p:spPr>
      </p:pic>
      <p:pic>
        <p:nvPicPr>
          <p:cNvPr id="10" name="Image 8" descr="preencoded.png"/>
          <p:cNvPicPr>
            <a:picLocks noChangeAspect="1"/>
          </p:cNvPicPr>
          <p:nvPr/>
        </p:nvPicPr>
        <p:blipFill>
          <a:blip r:embed="rId10"/>
          <a:stretch>
            <a:fillRect/>
          </a:stretch>
        </p:blipFill>
        <p:spPr>
          <a:xfrm>
            <a:off x="609600" y="2524125"/>
            <a:ext cx="228600" cy="228600"/>
          </a:xfrm>
          <a:prstGeom prst="rect">
            <a:avLst/>
          </a:prstGeom>
        </p:spPr>
      </p:pic>
      <p:pic>
        <p:nvPicPr>
          <p:cNvPr id="11" name="Image 9" descr="preencoded.png"/>
          <p:cNvPicPr>
            <a:picLocks noChangeAspect="1"/>
          </p:cNvPicPr>
          <p:nvPr/>
        </p:nvPicPr>
        <p:blipFill>
          <a:blip r:embed="rId11"/>
          <a:stretch>
            <a:fillRect/>
          </a:stretch>
        </p:blipFill>
        <p:spPr>
          <a:xfrm>
            <a:off x="609600" y="3009900"/>
            <a:ext cx="3505200" cy="1943100"/>
          </a:xfrm>
          <a:prstGeom prst="rect">
            <a:avLst/>
          </a:prstGeom>
          <a:ln w="28575" cmpd="sng">
            <a:solidFill>
              <a:schemeClr val="accent1">
                <a:shade val="50000"/>
              </a:schemeClr>
            </a:solidFill>
            <a:prstDash val="solid"/>
          </a:ln>
        </p:spPr>
      </p:pic>
      <p:pic>
        <p:nvPicPr>
          <p:cNvPr id="12" name="Image 10" descr="preencoded.png"/>
          <p:cNvPicPr>
            <a:picLocks noChangeAspect="1"/>
          </p:cNvPicPr>
          <p:nvPr/>
        </p:nvPicPr>
        <p:blipFill>
          <a:blip r:embed="rId12"/>
          <a:stretch>
            <a:fillRect/>
          </a:stretch>
        </p:blipFill>
        <p:spPr>
          <a:xfrm>
            <a:off x="2057400" y="3200400"/>
            <a:ext cx="609600" cy="609600"/>
          </a:xfrm>
          <a:prstGeom prst="rect">
            <a:avLst/>
          </a:prstGeom>
        </p:spPr>
      </p:pic>
      <p:pic>
        <p:nvPicPr>
          <p:cNvPr id="13" name="Image 11" descr="preencoded.png"/>
          <p:cNvPicPr>
            <a:picLocks noChangeAspect="1"/>
          </p:cNvPicPr>
          <p:nvPr/>
        </p:nvPicPr>
        <p:blipFill>
          <a:blip r:embed="rId13"/>
          <a:stretch>
            <a:fillRect/>
          </a:stretch>
        </p:blipFill>
        <p:spPr>
          <a:xfrm>
            <a:off x="2181225" y="3333750"/>
            <a:ext cx="361950" cy="342900"/>
          </a:xfrm>
          <a:prstGeom prst="rect">
            <a:avLst/>
          </a:prstGeom>
        </p:spPr>
      </p:pic>
      <p:pic>
        <p:nvPicPr>
          <p:cNvPr id="14" name="Image 12" descr="preencoded.png"/>
          <p:cNvPicPr>
            <a:picLocks noChangeAspect="1"/>
          </p:cNvPicPr>
          <p:nvPr/>
        </p:nvPicPr>
        <p:blipFill>
          <a:blip r:embed="rId11"/>
          <a:stretch>
            <a:fillRect/>
          </a:stretch>
        </p:blipFill>
        <p:spPr>
          <a:xfrm>
            <a:off x="4343400" y="3009900"/>
            <a:ext cx="3505200" cy="1943100"/>
          </a:xfrm>
          <a:prstGeom prst="rect">
            <a:avLst/>
          </a:prstGeom>
          <a:ln w="28575" cmpd="sng">
            <a:solidFill>
              <a:schemeClr val="accent1">
                <a:shade val="50000"/>
              </a:schemeClr>
            </a:solidFill>
            <a:prstDash val="solid"/>
          </a:ln>
        </p:spPr>
      </p:pic>
      <p:pic>
        <p:nvPicPr>
          <p:cNvPr id="15" name="Image 13" descr="preencoded.png"/>
          <p:cNvPicPr>
            <a:picLocks noChangeAspect="1"/>
          </p:cNvPicPr>
          <p:nvPr/>
        </p:nvPicPr>
        <p:blipFill>
          <a:blip r:embed="rId14"/>
          <a:stretch>
            <a:fillRect/>
          </a:stretch>
        </p:blipFill>
        <p:spPr>
          <a:xfrm>
            <a:off x="5791200" y="3200400"/>
            <a:ext cx="609600" cy="609600"/>
          </a:xfrm>
          <a:prstGeom prst="rect">
            <a:avLst/>
          </a:prstGeom>
        </p:spPr>
      </p:pic>
      <p:pic>
        <p:nvPicPr>
          <p:cNvPr id="16" name="Image 14" descr="preencoded.png"/>
          <p:cNvPicPr>
            <a:picLocks noChangeAspect="1"/>
          </p:cNvPicPr>
          <p:nvPr/>
        </p:nvPicPr>
        <p:blipFill>
          <a:blip r:embed="rId15"/>
          <a:stretch>
            <a:fillRect/>
          </a:stretch>
        </p:blipFill>
        <p:spPr>
          <a:xfrm>
            <a:off x="5953125" y="3333750"/>
            <a:ext cx="285750" cy="342900"/>
          </a:xfrm>
          <a:prstGeom prst="rect">
            <a:avLst/>
          </a:prstGeom>
        </p:spPr>
      </p:pic>
      <p:pic>
        <p:nvPicPr>
          <p:cNvPr id="17" name="Image 15" descr="preencoded.png"/>
          <p:cNvPicPr>
            <a:picLocks noChangeAspect="1"/>
          </p:cNvPicPr>
          <p:nvPr/>
        </p:nvPicPr>
        <p:blipFill>
          <a:blip r:embed="rId16"/>
          <a:stretch>
            <a:fillRect/>
          </a:stretch>
        </p:blipFill>
        <p:spPr>
          <a:xfrm>
            <a:off x="8077200" y="3009900"/>
            <a:ext cx="3505200" cy="1943100"/>
          </a:xfrm>
          <a:prstGeom prst="rect">
            <a:avLst/>
          </a:prstGeom>
          <a:ln w="28575" cmpd="sng">
            <a:solidFill>
              <a:schemeClr val="accent1">
                <a:shade val="50000"/>
              </a:schemeClr>
            </a:solidFill>
            <a:prstDash val="solid"/>
          </a:ln>
        </p:spPr>
      </p:pic>
      <p:pic>
        <p:nvPicPr>
          <p:cNvPr id="18" name="Image 16" descr="preencoded.png"/>
          <p:cNvPicPr>
            <a:picLocks noChangeAspect="1"/>
          </p:cNvPicPr>
          <p:nvPr/>
        </p:nvPicPr>
        <p:blipFill>
          <a:blip r:embed="rId17"/>
          <a:stretch>
            <a:fillRect/>
          </a:stretch>
        </p:blipFill>
        <p:spPr>
          <a:xfrm>
            <a:off x="9525000" y="3200400"/>
            <a:ext cx="609600" cy="609600"/>
          </a:xfrm>
          <a:prstGeom prst="rect">
            <a:avLst/>
          </a:prstGeom>
        </p:spPr>
      </p:pic>
      <p:pic>
        <p:nvPicPr>
          <p:cNvPr id="19" name="Image 17" descr="preencoded.png"/>
          <p:cNvPicPr>
            <a:picLocks noChangeAspect="1"/>
          </p:cNvPicPr>
          <p:nvPr/>
        </p:nvPicPr>
        <p:blipFill>
          <a:blip r:embed="rId18"/>
          <a:stretch>
            <a:fillRect/>
          </a:stretch>
        </p:blipFill>
        <p:spPr>
          <a:xfrm>
            <a:off x="9648825" y="3333750"/>
            <a:ext cx="361950" cy="342900"/>
          </a:xfrm>
          <a:prstGeom prst="rect">
            <a:avLst/>
          </a:prstGeom>
        </p:spPr>
      </p:pic>
      <p:pic>
        <p:nvPicPr>
          <p:cNvPr id="20" name="Image 18" descr="preencoded.png"/>
          <p:cNvPicPr>
            <a:picLocks noChangeAspect="1"/>
          </p:cNvPicPr>
          <p:nvPr/>
        </p:nvPicPr>
        <p:blipFill>
          <a:blip r:embed="rId19"/>
          <a:stretch>
            <a:fillRect/>
          </a:stretch>
        </p:blipFill>
        <p:spPr>
          <a:xfrm>
            <a:off x="609600" y="5181600"/>
            <a:ext cx="10972800" cy="1143000"/>
          </a:xfrm>
          <a:prstGeom prst="rect">
            <a:avLst/>
          </a:prstGeom>
          <a:ln w="28575" cmpd="sng">
            <a:solidFill>
              <a:schemeClr val="accent1">
                <a:shade val="50000"/>
              </a:schemeClr>
            </a:solidFill>
            <a:prstDash val="solid"/>
          </a:ln>
        </p:spPr>
      </p:pic>
      <p:pic>
        <p:nvPicPr>
          <p:cNvPr id="21" name="Image 19" descr="preencoded.png"/>
          <p:cNvPicPr>
            <a:picLocks noChangeAspect="1"/>
          </p:cNvPicPr>
          <p:nvPr/>
        </p:nvPicPr>
        <p:blipFill>
          <a:blip r:embed="rId20"/>
          <a:stretch>
            <a:fillRect/>
          </a:stretch>
        </p:blipFill>
        <p:spPr>
          <a:xfrm>
            <a:off x="838200" y="5457825"/>
            <a:ext cx="228600" cy="228600"/>
          </a:xfrm>
          <a:prstGeom prst="rect">
            <a:avLst/>
          </a:prstGeom>
        </p:spPr>
      </p:pic>
      <p:sp>
        <p:nvSpPr>
          <p:cNvPr id="23"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sp>
        <p:nvSpPr>
          <p:cNvPr id="24" name="Text 1"/>
          <p:cNvSpPr/>
          <p:nvPr/>
        </p:nvSpPr>
        <p:spPr>
          <a:xfrm>
            <a:off x="1123950" y="1162050"/>
            <a:ext cx="105156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背景</a:t>
            </a:r>
          </a:p>
        </p:txBody>
      </p:sp>
      <p:sp>
        <p:nvSpPr>
          <p:cNvPr id="25" name="Text 2"/>
          <p:cNvSpPr/>
          <p:nvPr/>
        </p:nvSpPr>
        <p:spPr>
          <a:xfrm>
            <a:off x="838200" y="1752600"/>
            <a:ext cx="1261872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通用大语言模型（LLM）在特定社交场景下表现不佳，缺乏真实人类的社交智能与情感表达能力。</a:t>
            </a:r>
          </a:p>
        </p:txBody>
      </p:sp>
      <p:sp>
        <p:nvSpPr>
          <p:cNvPr id="26" name="Text 3"/>
          <p:cNvSpPr/>
          <p:nvPr/>
        </p:nvSpPr>
        <p:spPr>
          <a:xfrm>
            <a:off x="952500" y="2476500"/>
            <a:ext cx="109728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核心痛点</a:t>
            </a:r>
          </a:p>
        </p:txBody>
      </p:sp>
      <p:sp>
        <p:nvSpPr>
          <p:cNvPr id="27" name="Text 4"/>
          <p:cNvSpPr/>
          <p:nvPr/>
        </p:nvSpPr>
        <p:spPr>
          <a:xfrm>
            <a:off x="1676400" y="3962400"/>
            <a:ext cx="1371600" cy="266700"/>
          </a:xfrm>
          <a:prstGeom prst="rect">
            <a:avLst/>
          </a:prstGeom>
          <a:noFill/>
        </p:spPr>
        <p:txBody>
          <a:bodyPr vert="horz" wrap="square" lIns="0" tIns="0" rIns="0" bIns="0" rtlCol="0" anchor="t"/>
          <a:lstStyle/>
          <a:p>
            <a:pPr marL="0" indent="0" algn="ctr">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说话过于官方</a:t>
            </a:r>
          </a:p>
        </p:txBody>
      </p:sp>
      <p:sp>
        <p:nvSpPr>
          <p:cNvPr id="28" name="Text 5"/>
          <p:cNvSpPr/>
          <p:nvPr/>
        </p:nvSpPr>
        <p:spPr>
          <a:xfrm>
            <a:off x="800100" y="4305300"/>
            <a:ext cx="3124200" cy="4572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缺乏生活气息，像客服机器人，无法产生自然对话</a:t>
            </a:r>
          </a:p>
        </p:txBody>
      </p:sp>
      <p:sp>
        <p:nvSpPr>
          <p:cNvPr id="29" name="Text 6"/>
          <p:cNvSpPr/>
          <p:nvPr/>
        </p:nvSpPr>
        <p:spPr>
          <a:xfrm>
            <a:off x="5524500" y="3962400"/>
            <a:ext cx="1143000" cy="266700"/>
          </a:xfrm>
          <a:prstGeom prst="rect">
            <a:avLst/>
          </a:prstGeom>
          <a:noFill/>
        </p:spPr>
        <p:txBody>
          <a:bodyPr vert="horz" wrap="square" lIns="0" tIns="0" rIns="0" bIns="0" rtlCol="0" anchor="t"/>
          <a:lstStyle/>
          <a:p>
            <a:pPr marL="0" indent="0" algn="ctr">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缺乏人情味</a:t>
            </a:r>
          </a:p>
        </p:txBody>
      </p:sp>
      <p:sp>
        <p:nvSpPr>
          <p:cNvPr id="30" name="Text 7"/>
          <p:cNvSpPr/>
          <p:nvPr/>
        </p:nvSpPr>
        <p:spPr>
          <a:xfrm>
            <a:off x="4533900" y="4305300"/>
            <a:ext cx="3124200" cy="4572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无法处理复杂的社交情感（如暧昧、互怼、高情商化解尴尬）</a:t>
            </a:r>
          </a:p>
        </p:txBody>
      </p:sp>
      <p:sp>
        <p:nvSpPr>
          <p:cNvPr id="31" name="Text 8"/>
          <p:cNvSpPr/>
          <p:nvPr/>
        </p:nvSpPr>
        <p:spPr>
          <a:xfrm>
            <a:off x="9258300" y="3962400"/>
            <a:ext cx="1143000" cy="266700"/>
          </a:xfrm>
          <a:prstGeom prst="rect">
            <a:avLst/>
          </a:prstGeom>
          <a:noFill/>
        </p:spPr>
        <p:txBody>
          <a:bodyPr vert="horz" wrap="square" lIns="0" tIns="0" rIns="0" bIns="0" rtlCol="0" anchor="t"/>
          <a:lstStyle/>
          <a:p>
            <a:pPr marL="0" indent="0" algn="ctr">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人设保持弱</a:t>
            </a:r>
          </a:p>
        </p:txBody>
      </p:sp>
      <p:sp>
        <p:nvSpPr>
          <p:cNvPr id="32" name="Text 9"/>
          <p:cNvSpPr/>
          <p:nvPr/>
        </p:nvSpPr>
        <p:spPr>
          <a:xfrm>
            <a:off x="8092440" y="4305300"/>
            <a:ext cx="3474720" cy="228600"/>
          </a:xfrm>
          <a:prstGeom prst="rect">
            <a:avLst/>
          </a:prstGeom>
          <a:noFill/>
        </p:spPr>
        <p:txBody>
          <a:bodyPr vert="horz" wrap="square" lIns="0" tIns="0" rIns="0" bIns="0" rtlCol="0" anchor="t"/>
          <a:lstStyle/>
          <a:p>
            <a:pPr marL="0" indent="0" algn="ctr">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难以长时间维持特定的社交身份和性格特征</a:t>
            </a:r>
          </a:p>
        </p:txBody>
      </p:sp>
      <p:sp>
        <p:nvSpPr>
          <p:cNvPr id="33" name="Text 10"/>
          <p:cNvSpPr/>
          <p:nvPr/>
        </p:nvSpPr>
        <p:spPr>
          <a:xfrm>
            <a:off x="1181100" y="5410200"/>
            <a:ext cx="105156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项目目标</a:t>
            </a:r>
          </a:p>
        </p:txBody>
      </p:sp>
      <p:sp>
        <p:nvSpPr>
          <p:cNvPr id="34" name="Text 11"/>
          <p:cNvSpPr/>
          <p:nvPr/>
        </p:nvSpPr>
        <p:spPr>
          <a:xfrm>
            <a:off x="838200" y="5829300"/>
            <a:ext cx="1261872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打造一个在</a:t>
            </a:r>
            <a:r>
              <a:rPr lang="en-US" sz="1350" dirty="0">
                <a:solidFill>
                  <a:srgbClr val="FDE047"/>
                </a:solidFill>
                <a:latin typeface="Noto Sans SC" panose="020B0200000000000000" pitchFamily="34" charset="-122"/>
                <a:ea typeface="Noto Sans SC" panose="020B0200000000000000" pitchFamily="34" charset="-122"/>
                <a:cs typeface="Noto Sans SC" panose="020B0200000000000000" pitchFamily="34" charset="-120"/>
              </a:rPr>
              <a:t>5类核心社交场景</a:t>
            </a: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中具备高情商、幽默感及强人设保持能力的垂类模型： 长辈、女友、导师、陌生人、夫妻</a:t>
            </a:r>
          </a:p>
        </p:txBody>
      </p:sp>
      <p:grpSp>
        <p:nvGrpSpPr>
          <p:cNvPr id="104" name="组合 3"/>
          <p:cNvGrpSpPr/>
          <p:nvPr/>
        </p:nvGrpSpPr>
        <p:grpSpPr>
          <a:xfrm>
            <a:off x="-400089" y="206615"/>
            <a:ext cx="3756025" cy="734108"/>
            <a:chOff x="-240704" y="246620"/>
            <a:chExt cx="3756025"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486" y="310755"/>
              <a:ext cx="3251835" cy="605790"/>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核心背景与痛点</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5"/>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16"/>
          <a:stretch>
            <a:fillRect/>
          </a:stretch>
        </p:blipFill>
        <p:spPr>
          <a:xfrm>
            <a:off x="9334500" y="5429250"/>
            <a:ext cx="1905000" cy="1905000"/>
          </a:xfrm>
          <a:prstGeom prst="rect">
            <a:avLst/>
          </a:prstGeom>
        </p:spPr>
      </p:pic>
      <p:pic>
        <p:nvPicPr>
          <p:cNvPr id="7" name="Image 5" descr="preencoded.png"/>
          <p:cNvPicPr>
            <a:picLocks noChangeAspect="1"/>
          </p:cNvPicPr>
          <p:nvPr/>
        </p:nvPicPr>
        <p:blipFill>
          <a:blip r:embed="rId17"/>
          <a:stretch>
            <a:fillRect/>
          </a:stretch>
        </p:blipFill>
        <p:spPr>
          <a:xfrm>
            <a:off x="609600" y="838200"/>
            <a:ext cx="914400" cy="38100"/>
          </a:xfrm>
          <a:prstGeom prst="rect">
            <a:avLst/>
          </a:prstGeom>
        </p:spPr>
      </p:pic>
      <p:pic>
        <p:nvPicPr>
          <p:cNvPr id="8" name="Image 6" descr="preencoded.png"/>
          <p:cNvPicPr>
            <a:picLocks noChangeAspect="1"/>
          </p:cNvPicPr>
          <p:nvPr>
            <p:custDataLst>
              <p:tags r:id="rId1"/>
            </p:custDataLst>
          </p:nvPr>
        </p:nvPicPr>
        <p:blipFill>
          <a:blip r:embed="rId18"/>
          <a:stretch>
            <a:fillRect/>
          </a:stretch>
        </p:blipFill>
        <p:spPr>
          <a:xfrm>
            <a:off x="1005840" y="1137285"/>
            <a:ext cx="3316605" cy="291465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r>
              <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评估与效果</a:t>
            </a:r>
          </a:p>
        </p:txBody>
      </p:sp>
      <p:sp>
        <p:nvSpPr>
          <p:cNvPr id="28" name="Text 1"/>
          <p:cNvSpPr/>
          <p:nvPr>
            <p:custDataLst>
              <p:tags r:id="rId2"/>
            </p:custDataLst>
          </p:nvPr>
        </p:nvSpPr>
        <p:spPr>
          <a:xfrm>
            <a:off x="1279525" y="1157605"/>
            <a:ext cx="4057650" cy="266700"/>
          </a:xfrm>
          <a:prstGeom prst="rect">
            <a:avLst/>
          </a:prstGeom>
          <a:noFill/>
        </p:spPr>
        <p:txBody>
          <a:bodyPr vert="horz" wrap="square" lIns="0" tIns="0" rIns="0" bIns="0" rtlCol="0" anchor="t"/>
          <a:lstStyle/>
          <a:p>
            <a:pPr marL="0" indent="0">
              <a:lnSpc>
                <a:spcPts val="2100"/>
              </a:lnSpc>
              <a:buNone/>
            </a:pP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9" name="Text 2"/>
          <p:cNvSpPr/>
          <p:nvPr>
            <p:custDataLst>
              <p:tags r:id="rId3"/>
            </p:custDataLst>
          </p:nvPr>
        </p:nvSpPr>
        <p:spPr>
          <a:xfrm>
            <a:off x="800100" y="1676400"/>
            <a:ext cx="3126105" cy="457200"/>
          </a:xfrm>
          <a:prstGeom prst="rect">
            <a:avLst/>
          </a:prstGeom>
          <a:noFill/>
        </p:spPr>
        <p:txBody>
          <a:bodyPr vert="horz" wrap="square" lIns="0" tIns="0" rIns="0" bIns="0" rtlCol="0" anchor="t"/>
          <a:lstStyle/>
          <a:p>
            <a:pPr marL="0" indent="0">
              <a:lnSpc>
                <a:spcPts val="1800"/>
              </a:lnSpc>
              <a:buNone/>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58" name="Text 1"/>
          <p:cNvSpPr/>
          <p:nvPr>
            <p:custDataLst>
              <p:tags r:id="rId4"/>
            </p:custDataLst>
          </p:nvPr>
        </p:nvSpPr>
        <p:spPr>
          <a:xfrm>
            <a:off x="4629150" y="1300480"/>
            <a:ext cx="4057650" cy="266700"/>
          </a:xfrm>
          <a:prstGeom prst="rect">
            <a:avLst/>
          </a:prstGeom>
          <a:noFill/>
        </p:spPr>
        <p:txBody>
          <a:bodyPr vert="horz" wrap="square" lIns="0" tIns="0" rIns="0" bIns="0" rtlCol="0" anchor="t"/>
          <a:lstStyle/>
          <a:p>
            <a:pPr marL="0" indent="0">
              <a:lnSpc>
                <a:spcPts val="2100"/>
              </a:lnSpc>
              <a:buNone/>
            </a:pPr>
            <a:endPar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grpSp>
        <p:nvGrpSpPr>
          <p:cNvPr id="104" name="组合 3"/>
          <p:cNvGrpSpPr/>
          <p:nvPr/>
        </p:nvGrpSpPr>
        <p:grpSpPr>
          <a:xfrm>
            <a:off x="-400089" y="206615"/>
            <a:ext cx="4075430" cy="734108"/>
            <a:chOff x="-240704" y="246620"/>
            <a:chExt cx="4075430"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486" y="310755"/>
              <a:ext cx="3571240" cy="605790"/>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高情商聊天助手</a:t>
              </a:r>
            </a:p>
          </p:txBody>
        </p:sp>
      </p:grpSp>
      <p:sp>
        <p:nvSpPr>
          <p:cNvPr id="2" name="文本框 1"/>
          <p:cNvSpPr txBox="1"/>
          <p:nvPr/>
        </p:nvSpPr>
        <p:spPr>
          <a:xfrm>
            <a:off x="560070" y="2181225"/>
            <a:ext cx="10655300" cy="645160"/>
          </a:xfrm>
          <a:prstGeom prst="rect">
            <a:avLst/>
          </a:prstGeom>
          <a:noFill/>
          <a:ln w="12700" cmpd="sng">
            <a:noFill/>
            <a:prstDash val="solid"/>
          </a:ln>
        </p:spPr>
        <p:txBody>
          <a:bodyPr wrap="square" rtlCol="0">
            <a:spAutoFit/>
          </a:bodyPr>
          <a:lstStyle/>
          <a:p>
            <a:r>
              <a:rPr lang="en-US" altLang="zh-CN"/>
              <a:t>“</a:t>
            </a:r>
            <a:r>
              <a:rPr lang="zh-CN" altLang="en-US"/>
              <a:t>保持尊敬、亲切的态度，并使用幽默、搞笑感来活跃气氛，</a:t>
            </a:r>
            <a:r>
              <a:rPr lang="en-US" altLang="zh-CN"/>
              <a:t>"</a:t>
            </a:r>
          </a:p>
          <a:p>
            <a:r>
              <a:rPr lang="en-US" altLang="zh-CN"/>
              <a:t>        "</a:t>
            </a:r>
            <a:r>
              <a:rPr lang="zh-CN" altLang="en-US"/>
              <a:t>对于关心和询问要耐心回答，对于催促或压力要巧妙化解。也可以直接怼回去</a:t>
            </a:r>
            <a:r>
              <a:rPr lang="en-US" altLang="zh-CN"/>
              <a:t>”</a:t>
            </a:r>
          </a:p>
        </p:txBody>
      </p:sp>
      <p:sp>
        <p:nvSpPr>
          <p:cNvPr id="5" name="文本框 4"/>
          <p:cNvSpPr txBox="1"/>
          <p:nvPr/>
        </p:nvSpPr>
        <p:spPr>
          <a:xfrm>
            <a:off x="609600" y="4297680"/>
            <a:ext cx="10626725" cy="645160"/>
          </a:xfrm>
          <a:prstGeom prst="rect">
            <a:avLst/>
          </a:prstGeom>
          <a:noFill/>
          <a:ln w="12700" cmpd="sng">
            <a:noFill/>
            <a:prstDash val="solid"/>
          </a:ln>
        </p:spPr>
        <p:txBody>
          <a:bodyPr wrap="square" rtlCol="0">
            <a:spAutoFit/>
          </a:bodyPr>
          <a:lstStyle/>
          <a:p>
            <a:r>
              <a:rPr lang="en-US" altLang="zh-CN"/>
              <a:t>“</a:t>
            </a:r>
            <a:r>
              <a:rPr lang="zh-CN" altLang="en-US"/>
              <a:t>对话充满中国式幽默却又不失暧昧，适当反转。</a:t>
            </a:r>
            <a:r>
              <a:rPr lang="en-US" altLang="zh-CN"/>
              <a:t>"</a:t>
            </a:r>
          </a:p>
          <a:p>
            <a:r>
              <a:rPr lang="en-US" altLang="zh-CN"/>
              <a:t>        "</a:t>
            </a:r>
            <a:r>
              <a:rPr lang="zh-CN" altLang="en-US"/>
              <a:t>对于一些无理要求可以适当怼她，其他时候要有甜美的感觉。</a:t>
            </a:r>
            <a:r>
              <a:rPr lang="en-US" altLang="zh-CN"/>
              <a:t>"</a:t>
            </a:r>
          </a:p>
        </p:txBody>
      </p:sp>
      <p:sp>
        <p:nvSpPr>
          <p:cNvPr id="9" name="文本框 8"/>
          <p:cNvSpPr txBox="1"/>
          <p:nvPr/>
        </p:nvSpPr>
        <p:spPr>
          <a:xfrm>
            <a:off x="560070" y="6038215"/>
            <a:ext cx="10679430" cy="645160"/>
          </a:xfrm>
          <a:prstGeom prst="rect">
            <a:avLst/>
          </a:prstGeom>
          <a:noFill/>
        </p:spPr>
        <p:txBody>
          <a:bodyPr wrap="square" rtlCol="0">
            <a:spAutoFit/>
          </a:bodyPr>
          <a:lstStyle/>
          <a:p>
            <a:r>
              <a:rPr lang="en-US" altLang="zh-CN"/>
              <a:t> "</a:t>
            </a:r>
            <a:r>
              <a:rPr lang="zh-CN" altLang="en-US"/>
              <a:t>整体风格要：尊敬、专业、礼貌为主，同时可以适度幽默、机智，缓解科研和催稿带来的压力。</a:t>
            </a:r>
            <a:r>
              <a:rPr lang="en-US" altLang="zh-CN"/>
              <a:t>"</a:t>
            </a:r>
          </a:p>
          <a:p>
            <a:r>
              <a:rPr lang="en-US" altLang="zh-CN"/>
              <a:t>        "</a:t>
            </a:r>
            <a:r>
              <a:rPr lang="zh-CN" altLang="en-US"/>
              <a:t>面对导师的关心和提问，要耐心、具体地回答，体现你有认真思考和实际行动。</a:t>
            </a:r>
            <a:r>
              <a:rPr lang="en-US" altLang="zh-CN"/>
              <a:t>"</a:t>
            </a:r>
          </a:p>
        </p:txBody>
      </p:sp>
      <p:sp>
        <p:nvSpPr>
          <p:cNvPr id="10" name="文本框 9"/>
          <p:cNvSpPr txBox="1"/>
          <p:nvPr/>
        </p:nvSpPr>
        <p:spPr>
          <a:xfrm>
            <a:off x="1403985" y="4248150"/>
            <a:ext cx="10541635" cy="368300"/>
          </a:xfrm>
          <a:prstGeom prst="rect">
            <a:avLst/>
          </a:prstGeom>
          <a:noFill/>
        </p:spPr>
        <p:txBody>
          <a:bodyPr wrap="square" rtlCol="0">
            <a:spAutoFit/>
          </a:bodyPr>
          <a:lstStyle/>
          <a:p>
            <a:r>
              <a:rPr lang="en-US" altLang="zh-CN"/>
              <a:t> </a:t>
            </a:r>
          </a:p>
        </p:txBody>
      </p:sp>
      <p:grpSp>
        <p:nvGrpSpPr>
          <p:cNvPr id="15" name="组合 14" descr="7b0a202020202274657874626f78223a2022220a7d0a"/>
          <p:cNvGrpSpPr/>
          <p:nvPr/>
        </p:nvGrpSpPr>
        <p:grpSpPr>
          <a:xfrm>
            <a:off x="104140" y="1169035"/>
            <a:ext cx="5568950" cy="783590"/>
            <a:chOff x="5860" y="3913"/>
            <a:chExt cx="8770" cy="1234"/>
          </a:xfrm>
        </p:grpSpPr>
        <p:grpSp>
          <p:nvGrpSpPr>
            <p:cNvPr id="16" name="组合 15"/>
            <p:cNvGrpSpPr/>
            <p:nvPr>
              <p:custDataLst>
                <p:tags r:id="rId8"/>
              </p:custDataLst>
            </p:nvPr>
          </p:nvGrpSpPr>
          <p:grpSpPr>
            <a:xfrm>
              <a:off x="5860" y="3913"/>
              <a:ext cx="1168" cy="1234"/>
              <a:chOff x="238125" y="233045"/>
              <a:chExt cx="577850" cy="610235"/>
            </a:xfrm>
          </p:grpSpPr>
          <p:sp>
            <p:nvSpPr>
              <p:cNvPr id="17" name="椭圆 16"/>
              <p:cNvSpPr/>
              <p:nvPr>
                <p:custDataLst>
                  <p:tags r:id="rId11"/>
                </p:custDataLst>
              </p:nvPr>
            </p:nvSpPr>
            <p:spPr>
              <a:xfrm>
                <a:off x="238125" y="233045"/>
                <a:ext cx="504825" cy="504825"/>
              </a:xfrm>
              <a:prstGeom prst="ellipse">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custDataLst>
                  <p:tags r:id="rId12"/>
                </p:custDataLst>
              </p:nvPr>
            </p:nvSpPr>
            <p:spPr>
              <a:xfrm>
                <a:off x="491490" y="518795"/>
                <a:ext cx="324485" cy="324485"/>
              </a:xfrm>
              <a:prstGeom prst="ellipse">
                <a:avLst/>
              </a:prstGeom>
              <a:solidFill>
                <a:srgbClr val="FF5B5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p:cNvCxnSpPr/>
            <p:nvPr>
              <p:custDataLst>
                <p:tags r:id="rId9"/>
              </p:custDataLst>
            </p:nvPr>
          </p:nvCxnSpPr>
          <p:spPr>
            <a:xfrm>
              <a:off x="7118" y="5147"/>
              <a:ext cx="7512" cy="0"/>
            </a:xfrm>
            <a:prstGeom prst="line">
              <a:avLst/>
            </a:prstGeom>
            <a:ln w="19050">
              <a:solidFill>
                <a:srgbClr val="FF425A"/>
              </a:solidFill>
            </a:ln>
          </p:spPr>
          <p:style>
            <a:lnRef idx="1">
              <a:schemeClr val="accent1"/>
            </a:lnRef>
            <a:fillRef idx="0">
              <a:schemeClr val="accent1"/>
            </a:fillRef>
            <a:effectRef idx="0">
              <a:schemeClr val="accent1"/>
            </a:effectRef>
            <a:fontRef idx="minor">
              <a:schemeClr val="tx1"/>
            </a:fontRef>
          </p:style>
        </p:cxnSp>
        <p:sp>
          <p:nvSpPr>
            <p:cNvPr id="20" name="Title 6"/>
            <p:cNvSpPr txBox="1"/>
            <p:nvPr>
              <p:custDataLst>
                <p:tags r:id="rId10"/>
              </p:custDataLst>
            </p:nvPr>
          </p:nvSpPr>
          <p:spPr>
            <a:xfrm>
              <a:off x="7118" y="3926"/>
              <a:ext cx="2048" cy="113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800"/>
                </a:spcBef>
                <a:spcAft>
                  <a:spcPts val="0"/>
                </a:spcAft>
                <a:buSzPct val="100000"/>
                <a:buNone/>
              </a:pPr>
              <a:r>
                <a:rPr lang="zh-CN" altLang="en-US" sz="4200" b="1" spc="355">
                  <a:ln w="3175">
                    <a:noFill/>
                    <a:prstDash val="dash"/>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长辈</a:t>
              </a:r>
            </a:p>
          </p:txBody>
        </p:sp>
      </p:grpSp>
      <p:grpSp>
        <p:nvGrpSpPr>
          <p:cNvPr id="21" name="组合 20" descr="7b0a202020202274657874626f78223a2022220a7d0a"/>
          <p:cNvGrpSpPr/>
          <p:nvPr/>
        </p:nvGrpSpPr>
        <p:grpSpPr>
          <a:xfrm>
            <a:off x="752091" y="3080385"/>
            <a:ext cx="5065395" cy="927100"/>
            <a:chOff x="813" y="4511"/>
            <a:chExt cx="7977" cy="1460"/>
          </a:xfrm>
        </p:grpSpPr>
        <p:sp>
          <p:nvSpPr>
            <p:cNvPr id="22" name="任意多边形 21"/>
            <p:cNvSpPr/>
            <p:nvPr/>
          </p:nvSpPr>
          <p:spPr>
            <a:xfrm>
              <a:off x="813" y="5476"/>
              <a:ext cx="7744" cy="495"/>
            </a:xfrm>
            <a:custGeom>
              <a:avLst/>
              <a:gdLst>
                <a:gd name="connisteX0" fmla="*/ 0 w 4229100"/>
                <a:gd name="connsiteY0" fmla="*/ 180975 h 314325"/>
                <a:gd name="connisteX1" fmla="*/ 2124075 w 4229100"/>
                <a:gd name="connsiteY1" fmla="*/ 180975 h 314325"/>
                <a:gd name="connisteX2" fmla="*/ 2228850 w 4229100"/>
                <a:gd name="connsiteY2" fmla="*/ 0 h 314325"/>
                <a:gd name="connisteX3" fmla="*/ 2343150 w 4229100"/>
                <a:gd name="connsiteY3" fmla="*/ 198120 h 314325"/>
                <a:gd name="connisteX4" fmla="*/ 2410460 w 4229100"/>
                <a:gd name="connsiteY4" fmla="*/ 314325 h 314325"/>
                <a:gd name="connisteX5" fmla="*/ 2505075 w 4229100"/>
                <a:gd name="connsiteY5" fmla="*/ 133350 h 314325"/>
                <a:gd name="connisteX6" fmla="*/ 4229100 w 4229100"/>
                <a:gd name="connsiteY6" fmla="*/ 133350 h 314325"/>
                <a:gd name="connisteX7" fmla="*/ 4229100 w 4229100"/>
                <a:gd name="connsiteY7" fmla="*/ 142875 h 31432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4229100" h="314325">
                  <a:moveTo>
                    <a:pt x="0" y="180975"/>
                  </a:moveTo>
                  <a:lnTo>
                    <a:pt x="2124075" y="180975"/>
                  </a:lnTo>
                  <a:lnTo>
                    <a:pt x="2228850" y="0"/>
                  </a:lnTo>
                  <a:lnTo>
                    <a:pt x="2343150" y="198120"/>
                  </a:lnTo>
                  <a:lnTo>
                    <a:pt x="2410460" y="314325"/>
                  </a:lnTo>
                  <a:lnTo>
                    <a:pt x="2505075" y="133350"/>
                  </a:lnTo>
                  <a:lnTo>
                    <a:pt x="4229100" y="133350"/>
                  </a:lnTo>
                  <a:lnTo>
                    <a:pt x="4229100" y="142875"/>
                  </a:lnTo>
                </a:path>
              </a:pathLst>
            </a:custGeom>
            <a:noFill/>
            <a:ln w="22225">
              <a:solidFill>
                <a:srgbClr val="F51F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23" name="Title 6"/>
            <p:cNvSpPr txBox="1"/>
            <p:nvPr>
              <p:custDataLst>
                <p:tags r:id="rId7"/>
              </p:custDataLst>
            </p:nvPr>
          </p:nvSpPr>
          <p:spPr>
            <a:xfrm>
              <a:off x="1046" y="4511"/>
              <a:ext cx="7744" cy="113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800"/>
                </a:spcBef>
                <a:spcAft>
                  <a:spcPts val="0"/>
                </a:spcAft>
                <a:buSzPct val="100000"/>
                <a:buNone/>
              </a:pPr>
              <a:r>
                <a:rPr lang="zh-CN" altLang="en-US" sz="4200" b="1" spc="355" dirty="0">
                  <a:ln w="3175">
                    <a:noFill/>
                    <a:prstDash val="dash"/>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对象</a:t>
              </a:r>
            </a:p>
          </p:txBody>
        </p:sp>
      </p:grpSp>
      <p:grpSp>
        <p:nvGrpSpPr>
          <p:cNvPr id="24" name="组合 23" descr="7b0a202020202274657874626f78223a2022220a7d0a"/>
          <p:cNvGrpSpPr/>
          <p:nvPr/>
        </p:nvGrpSpPr>
        <p:grpSpPr>
          <a:xfrm>
            <a:off x="322898" y="5188585"/>
            <a:ext cx="1880235" cy="821690"/>
            <a:chOff x="6050" y="6726"/>
            <a:chExt cx="2961" cy="1294"/>
          </a:xfrm>
        </p:grpSpPr>
        <p:sp>
          <p:nvSpPr>
            <p:cNvPr id="25" name="PA_ImportSvg_636983904436006251"/>
            <p:cNvSpPr/>
            <p:nvPr>
              <p:custDataLst>
                <p:tags r:id="rId5"/>
              </p:custDataLst>
            </p:nvPr>
          </p:nvSpPr>
          <p:spPr>
            <a:xfrm rot="10800000">
              <a:off x="6050" y="6726"/>
              <a:ext cx="690" cy="597"/>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E5495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Title 6"/>
            <p:cNvSpPr txBox="1"/>
            <p:nvPr>
              <p:custDataLst>
                <p:tags r:id="rId6"/>
              </p:custDataLst>
            </p:nvPr>
          </p:nvSpPr>
          <p:spPr>
            <a:xfrm>
              <a:off x="6963" y="6889"/>
              <a:ext cx="2048" cy="113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ctr"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800"/>
                </a:spcBef>
                <a:spcAft>
                  <a:spcPts val="0"/>
                </a:spcAft>
                <a:buSzPct val="100000"/>
                <a:buNone/>
              </a:pPr>
              <a:r>
                <a:rPr lang="zh-CN" altLang="en-US" sz="4200" b="1" spc="355" dirty="0">
                  <a:ln w="3175">
                    <a:noFill/>
                    <a:prstDash val="dash"/>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导师</a:t>
              </a:r>
            </a:p>
          </p:txBody>
        </p:sp>
      </p:grpSp>
      <p:sp>
        <p:nvSpPr>
          <p:cNvPr id="30" name="文本框 29"/>
          <p:cNvSpPr txBox="1"/>
          <p:nvPr/>
        </p:nvSpPr>
        <p:spPr>
          <a:xfrm>
            <a:off x="3774441" y="352425"/>
            <a:ext cx="5203960" cy="583565"/>
          </a:xfrm>
          <a:prstGeom prst="rect">
            <a:avLst/>
          </a:prstGeom>
          <a:noFill/>
        </p:spPr>
        <p:txBody>
          <a:bodyPr wrap="square" rtlCol="0">
            <a:spAutoFit/>
          </a:bodyPr>
          <a:lstStyle/>
          <a:p>
            <a:r>
              <a:rPr lang="zh-CN" altLang="en-US" sz="3200" b="1" dirty="0">
                <a:solidFill>
                  <a:srgbClr val="FF0000"/>
                </a:solidFill>
                <a:effectLst>
                  <a:outerShdw blurRad="38100" dist="25400" dir="5400000" algn="ctr" rotWithShape="0">
                    <a:srgbClr val="6E747A">
                      <a:alpha val="43000"/>
                    </a:srgbClr>
                  </a:outerShdw>
                </a:effectLst>
              </a:rPr>
              <a:t>针对五种常见聊天对象微调</a:t>
            </a:r>
          </a:p>
        </p:txBody>
      </p:sp>
      <p:pic>
        <p:nvPicPr>
          <p:cNvPr id="11" name="图片 10" descr="卡通人物&#10;&#10;低可信度描述已自动生成"/>
          <p:cNvPicPr>
            <a:picLocks noChangeAspect="1"/>
          </p:cNvPicPr>
          <p:nvPr/>
        </p:nvPicPr>
        <p:blipFill>
          <a:blip r:embed="rId19"/>
          <a:stretch>
            <a:fillRect/>
          </a:stretch>
        </p:blipFill>
        <p:spPr>
          <a:xfrm>
            <a:off x="135138" y="3100612"/>
            <a:ext cx="743827" cy="6852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8"/>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9"/>
          <a:stretch>
            <a:fillRect/>
          </a:stretch>
        </p:blipFill>
        <p:spPr>
          <a:xfrm>
            <a:off x="9334500" y="5429250"/>
            <a:ext cx="1905000" cy="1905000"/>
          </a:xfrm>
          <a:prstGeom prst="rect">
            <a:avLst/>
          </a:prstGeom>
        </p:spPr>
      </p:pic>
      <p:pic>
        <p:nvPicPr>
          <p:cNvPr id="7" name="Image 5" descr="preencoded.png"/>
          <p:cNvPicPr>
            <a:picLocks noChangeAspect="1"/>
          </p:cNvPicPr>
          <p:nvPr/>
        </p:nvPicPr>
        <p:blipFill>
          <a:blip r:embed="rId10"/>
          <a:stretch>
            <a:fillRect/>
          </a:stretch>
        </p:blipFill>
        <p:spPr>
          <a:xfrm>
            <a:off x="609600" y="838200"/>
            <a:ext cx="914400" cy="38100"/>
          </a:xfrm>
          <a:prstGeom prst="rect">
            <a:avLst/>
          </a:prstGeom>
        </p:spPr>
      </p:pic>
      <p:pic>
        <p:nvPicPr>
          <p:cNvPr id="8" name="Image 6" descr="preencoded.png"/>
          <p:cNvPicPr>
            <a:picLocks noChangeAspect="1"/>
          </p:cNvPicPr>
          <p:nvPr>
            <p:custDataLst>
              <p:tags r:id="rId1"/>
            </p:custDataLst>
          </p:nvPr>
        </p:nvPicPr>
        <p:blipFill>
          <a:blip r:embed="rId11"/>
          <a:stretch>
            <a:fillRect/>
          </a:stretch>
        </p:blipFill>
        <p:spPr>
          <a:xfrm>
            <a:off x="768350" y="1104900"/>
            <a:ext cx="3316605" cy="2914650"/>
          </a:xfrm>
          <a:prstGeom prst="rect">
            <a:avLst/>
          </a:prstGeom>
        </p:spPr>
      </p:pic>
      <p:sp>
        <p:nvSpPr>
          <p:cNvPr id="27"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r>
              <a:rPr lang="en-US" sz="2700" b="1" kern="0" spc="54"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评估与效果</a:t>
            </a:r>
          </a:p>
        </p:txBody>
      </p:sp>
      <p:sp>
        <p:nvSpPr>
          <p:cNvPr id="28" name="Text 1"/>
          <p:cNvSpPr/>
          <p:nvPr>
            <p:custDataLst>
              <p:tags r:id="rId2"/>
            </p:custDataLst>
          </p:nvPr>
        </p:nvSpPr>
        <p:spPr>
          <a:xfrm>
            <a:off x="1066800" y="1295400"/>
            <a:ext cx="4057650" cy="266700"/>
          </a:xfrm>
          <a:prstGeom prst="rect">
            <a:avLst/>
          </a:prstGeom>
          <a:noFill/>
        </p:spPr>
        <p:txBody>
          <a:bodyPr vert="horz" wrap="square" lIns="0" tIns="0" rIns="0" bIns="0" rtlCol="0" anchor="t"/>
          <a:lstStyle/>
          <a:p>
            <a:pPr marL="0" indent="0">
              <a:lnSpc>
                <a:spcPts val="2100"/>
              </a:lnSpc>
              <a:buNone/>
            </a:pPr>
            <a:endPar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29" name="Text 2"/>
          <p:cNvSpPr/>
          <p:nvPr>
            <p:custDataLst>
              <p:tags r:id="rId3"/>
            </p:custDataLst>
          </p:nvPr>
        </p:nvSpPr>
        <p:spPr>
          <a:xfrm>
            <a:off x="800100" y="1676400"/>
            <a:ext cx="3126105" cy="457200"/>
          </a:xfrm>
          <a:prstGeom prst="rect">
            <a:avLst/>
          </a:prstGeom>
          <a:noFill/>
        </p:spPr>
        <p:txBody>
          <a:bodyPr vert="horz" wrap="square" lIns="0" tIns="0" rIns="0" bIns="0" rtlCol="0" anchor="t"/>
          <a:lstStyle/>
          <a:p>
            <a:pPr marL="0" indent="0">
              <a:lnSpc>
                <a:spcPts val="1800"/>
              </a:lnSpc>
              <a:buNone/>
            </a:pPr>
            <a:endPar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58" name="Text 1"/>
          <p:cNvSpPr/>
          <p:nvPr>
            <p:custDataLst>
              <p:tags r:id="rId4"/>
            </p:custDataLst>
          </p:nvPr>
        </p:nvSpPr>
        <p:spPr>
          <a:xfrm>
            <a:off x="4629150" y="1300480"/>
            <a:ext cx="4057650" cy="266700"/>
          </a:xfrm>
          <a:prstGeom prst="rect">
            <a:avLst/>
          </a:prstGeom>
          <a:noFill/>
        </p:spPr>
        <p:txBody>
          <a:bodyPr vert="horz" wrap="square" lIns="0" tIns="0" rIns="0" bIns="0" rtlCol="0" anchor="t"/>
          <a:lstStyle/>
          <a:p>
            <a:pPr marL="0" indent="0">
              <a:lnSpc>
                <a:spcPts val="2100"/>
              </a:lnSpc>
              <a:buNone/>
            </a:pPr>
            <a:endParaRPr lang="zh-CN" alt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grpSp>
        <p:nvGrpSpPr>
          <p:cNvPr id="104" name="组合 3"/>
          <p:cNvGrpSpPr/>
          <p:nvPr/>
        </p:nvGrpSpPr>
        <p:grpSpPr>
          <a:xfrm>
            <a:off x="-400050" y="206375"/>
            <a:ext cx="3992880" cy="734060"/>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高情商聊天助手</a:t>
              </a:r>
            </a:p>
          </p:txBody>
        </p:sp>
      </p:grpSp>
      <p:sp>
        <p:nvSpPr>
          <p:cNvPr id="2" name="文本框 1"/>
          <p:cNvSpPr txBox="1"/>
          <p:nvPr/>
        </p:nvSpPr>
        <p:spPr>
          <a:xfrm>
            <a:off x="800100" y="2162810"/>
            <a:ext cx="9970135" cy="1198880"/>
          </a:xfrm>
          <a:prstGeom prst="rect">
            <a:avLst/>
          </a:prstGeom>
          <a:noFill/>
        </p:spPr>
        <p:txBody>
          <a:bodyPr wrap="square" rtlCol="0" anchor="t">
            <a:spAutoFit/>
          </a:bodyPr>
          <a:lstStyle/>
          <a:p>
            <a:r>
              <a:rPr lang="en-US" altLang="zh-CN">
                <a:sym typeface="+mn-ea"/>
              </a:rPr>
              <a:t>"</a:t>
            </a:r>
            <a:r>
              <a:rPr lang="zh-CN" altLang="en-US">
                <a:sym typeface="+mn-ea"/>
              </a:rPr>
              <a:t>保持轻松、礼貌的态度，并使用高情商幽默来化解尴尬或拉近距离，</a:t>
            </a:r>
            <a:r>
              <a:rPr lang="en-US" altLang="zh-CN">
                <a:sym typeface="+mn-ea"/>
              </a:rPr>
              <a:t>"</a:t>
            </a:r>
            <a:endParaRPr lang="en-US" altLang="zh-CN"/>
          </a:p>
          <a:p>
            <a:r>
              <a:rPr lang="en-US" altLang="zh-CN">
                <a:sym typeface="+mn-ea"/>
              </a:rPr>
              <a:t>        "</a:t>
            </a:r>
            <a:r>
              <a:rPr lang="zh-CN" altLang="en-US">
                <a:sym typeface="+mn-ea"/>
              </a:rPr>
              <a:t>对于冒犯或尴尬的问题要机智回应、保护隐私；对于无心的小误会要用幽默展现善意。</a:t>
            </a:r>
            <a:r>
              <a:rPr lang="en-US" altLang="zh-CN">
                <a:sym typeface="+mn-ea"/>
              </a:rPr>
              <a:t>"</a:t>
            </a:r>
            <a:endParaRPr lang="en-US" altLang="zh-CN"/>
          </a:p>
          <a:p>
            <a:r>
              <a:rPr lang="en-US" altLang="zh-CN">
                <a:sym typeface="+mn-ea"/>
              </a:rPr>
              <a:t>        "</a:t>
            </a:r>
            <a:r>
              <a:rPr lang="zh-CN" altLang="en-US">
                <a:sym typeface="+mn-ea"/>
              </a:rPr>
              <a:t>当感觉投缘时，可以适度分享，用共同话题建立连接。</a:t>
            </a:r>
            <a:r>
              <a:rPr lang="en-US" altLang="zh-CN">
                <a:sym typeface="+mn-ea"/>
              </a:rPr>
              <a:t>"</a:t>
            </a:r>
            <a:endParaRPr lang="en-US" altLang="zh-CN"/>
          </a:p>
          <a:p>
            <a:r>
              <a:rPr lang="en-US" altLang="zh-CN">
                <a:sym typeface="+mn-ea"/>
              </a:rPr>
              <a:t>        "</a:t>
            </a:r>
            <a:r>
              <a:rPr lang="zh-CN" altLang="en-US">
                <a:sym typeface="+mn-ea"/>
              </a:rPr>
              <a:t>当感觉不安全或对方意图不当时，礼貌地结束对话并离开。</a:t>
            </a:r>
            <a:r>
              <a:rPr lang="en-US" altLang="zh-CN">
                <a:sym typeface="+mn-ea"/>
              </a:rPr>
              <a:t>"</a:t>
            </a:r>
          </a:p>
        </p:txBody>
      </p:sp>
      <p:sp>
        <p:nvSpPr>
          <p:cNvPr id="5" name="文本框 4"/>
          <p:cNvSpPr txBox="1"/>
          <p:nvPr/>
        </p:nvSpPr>
        <p:spPr>
          <a:xfrm>
            <a:off x="800100" y="4968240"/>
            <a:ext cx="9593580" cy="922020"/>
          </a:xfrm>
          <a:prstGeom prst="rect">
            <a:avLst/>
          </a:prstGeom>
          <a:noFill/>
        </p:spPr>
        <p:txBody>
          <a:bodyPr wrap="square" rtlCol="0" anchor="t">
            <a:spAutoFit/>
          </a:bodyPr>
          <a:lstStyle/>
          <a:p>
            <a:r>
              <a:rPr lang="en-US" altLang="zh-CN" dirty="0">
                <a:sym typeface="+mn-ea"/>
              </a:rPr>
              <a:t>"</a:t>
            </a:r>
            <a:r>
              <a:rPr lang="zh-CN" altLang="en-US" dirty="0">
                <a:sym typeface="+mn-ea"/>
              </a:rPr>
              <a:t>对话充满生活烟火气，兼具幽默调侃与温柔包容，偶尔互怼却不伤人。</a:t>
            </a:r>
            <a:r>
              <a:rPr lang="en-US" altLang="zh-CN" dirty="0">
                <a:sym typeface="+mn-ea"/>
              </a:rPr>
              <a:t>"</a:t>
            </a:r>
            <a:endParaRPr lang="en-US" altLang="zh-CN" dirty="0"/>
          </a:p>
          <a:p>
            <a:r>
              <a:rPr lang="en-US" altLang="zh-CN" dirty="0">
                <a:sym typeface="+mn-ea"/>
              </a:rPr>
              <a:t>        "</a:t>
            </a:r>
            <a:r>
              <a:rPr lang="zh-CN" altLang="en-US" dirty="0">
                <a:sym typeface="+mn-ea"/>
              </a:rPr>
              <a:t>对于日常琐事多换位思考，对于矛盾巧妙化解，对于关心加倍回应，用轻松语气传递爱意。</a:t>
            </a:r>
            <a:r>
              <a:rPr lang="en-US" altLang="zh-CN" dirty="0">
                <a:sym typeface="+mn-ea"/>
              </a:rPr>
              <a:t>"</a:t>
            </a:r>
          </a:p>
        </p:txBody>
      </p:sp>
      <p:grpSp>
        <p:nvGrpSpPr>
          <p:cNvPr id="6" name="组合 5" descr="7b0a202020202274657874626f78223a2022220a7d0a"/>
          <p:cNvGrpSpPr/>
          <p:nvPr/>
        </p:nvGrpSpPr>
        <p:grpSpPr>
          <a:xfrm>
            <a:off x="388938" y="1192530"/>
            <a:ext cx="2776220" cy="718185"/>
            <a:chOff x="8992" y="4143"/>
            <a:chExt cx="4372" cy="1131"/>
          </a:xfrm>
        </p:grpSpPr>
        <p:grpSp>
          <p:nvGrpSpPr>
            <p:cNvPr id="33" name="组合 32"/>
            <p:cNvGrpSpPr/>
            <p:nvPr/>
          </p:nvGrpSpPr>
          <p:grpSpPr>
            <a:xfrm>
              <a:off x="8992" y="4301"/>
              <a:ext cx="1223" cy="815"/>
              <a:chOff x="9465" y="4297"/>
              <a:chExt cx="810" cy="540"/>
            </a:xfrm>
          </p:grpSpPr>
          <p:sp>
            <p:nvSpPr>
              <p:cNvPr id="30" name="椭圆 29"/>
              <p:cNvSpPr/>
              <p:nvPr/>
            </p:nvSpPr>
            <p:spPr>
              <a:xfrm>
                <a:off x="9465" y="4297"/>
                <a:ext cx="540" cy="540"/>
              </a:xfrm>
              <a:prstGeom prst="ellipse">
                <a:avLst/>
              </a:prstGeom>
              <a:gradFill>
                <a:gsLst>
                  <a:gs pos="0">
                    <a:srgbClr val="0060EA"/>
                  </a:gs>
                  <a:gs pos="100000">
                    <a:srgbClr val="00C0FA"/>
                  </a:gs>
                </a:gsLst>
                <a:lin ang="27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9735" y="4297"/>
                <a:ext cx="540" cy="540"/>
              </a:xfrm>
              <a:prstGeom prst="ellipse">
                <a:avLst/>
              </a:prstGeom>
              <a:gradFill>
                <a:gsLst>
                  <a:gs pos="0">
                    <a:srgbClr val="0060EA">
                      <a:alpha val="57000"/>
                    </a:srgbClr>
                  </a:gs>
                  <a:gs pos="100000">
                    <a:srgbClr val="00C0FA">
                      <a:alpha val="57000"/>
                    </a:srgbClr>
                  </a:gs>
                </a:gsLst>
                <a:lin ang="27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2" name="Title 6"/>
            <p:cNvSpPr txBox="1"/>
            <p:nvPr>
              <p:custDataLst>
                <p:tags r:id="rId5"/>
              </p:custDataLst>
            </p:nvPr>
          </p:nvSpPr>
          <p:spPr>
            <a:xfrm>
              <a:off x="10405" y="4143"/>
              <a:ext cx="2959" cy="113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ctr"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800"/>
                </a:spcBef>
                <a:spcAft>
                  <a:spcPts val="0"/>
                </a:spcAft>
                <a:buSzPct val="100000"/>
                <a:buNone/>
              </a:pPr>
              <a:r>
                <a:rPr lang="zh-CN" altLang="en-US" sz="4200" b="1" spc="355">
                  <a:ln w="3175">
                    <a:noFill/>
                    <a:prstDash val="dash"/>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陌生人</a:t>
              </a:r>
            </a:p>
          </p:txBody>
        </p:sp>
      </p:grpSp>
      <p:grpSp>
        <p:nvGrpSpPr>
          <p:cNvPr id="11" name="组合 10" descr="7b0a202020202274657874626f78223a2022220a7d0a"/>
          <p:cNvGrpSpPr/>
          <p:nvPr/>
        </p:nvGrpSpPr>
        <p:grpSpPr>
          <a:xfrm>
            <a:off x="127397" y="3657422"/>
            <a:ext cx="2619822" cy="1076681"/>
            <a:chOff x="5407" y="1738"/>
            <a:chExt cx="6680" cy="4666"/>
          </a:xfrm>
        </p:grpSpPr>
        <p:pic>
          <p:nvPicPr>
            <p:cNvPr id="12" name="图形 2"/>
            <p:cNvPicPr>
              <a:picLocks noChangeAspect="1"/>
            </p:cNvPicPr>
            <p:nvPr/>
          </p:nvPicPr>
          <p:blipFill>
            <a:blip r:embed="rId12"/>
            <a:stretch>
              <a:fillRect/>
            </a:stretch>
          </p:blipFill>
          <p:spPr>
            <a:xfrm>
              <a:off x="5407" y="1738"/>
              <a:ext cx="3269" cy="4666"/>
            </a:xfrm>
            <a:custGeom>
              <a:avLst/>
              <a:gdLst>
                <a:gd name="connsiteX0" fmla="*/ -116 w 4894197"/>
                <a:gd name="connsiteY0" fmla="*/ -70 h 2962796"/>
                <a:gd name="connsiteX1" fmla="*/ 4894082 w 4894197"/>
                <a:gd name="connsiteY1" fmla="*/ -70 h 2962796"/>
                <a:gd name="connsiteX2" fmla="*/ 4894082 w 4894197"/>
                <a:gd name="connsiteY2" fmla="*/ 2962726 h 2962796"/>
                <a:gd name="connsiteX3" fmla="*/ -116 w 4894197"/>
                <a:gd name="connsiteY3" fmla="*/ 2962726 h 2962796"/>
              </a:gdLst>
              <a:ahLst/>
              <a:cxnLst>
                <a:cxn ang="0">
                  <a:pos x="connsiteX0" y="connsiteY0"/>
                </a:cxn>
                <a:cxn ang="0">
                  <a:pos x="connsiteX1" y="connsiteY1"/>
                </a:cxn>
                <a:cxn ang="0">
                  <a:pos x="connsiteX2" y="connsiteY2"/>
                </a:cxn>
                <a:cxn ang="0">
                  <a:pos x="connsiteX3" y="connsiteY3"/>
                </a:cxn>
              </a:cxnLst>
              <a:rect l="l" t="t" r="r" b="b"/>
              <a:pathLst>
                <a:path w="4894197" h="2962796">
                  <a:moveTo>
                    <a:pt x="-116" y="-70"/>
                  </a:moveTo>
                  <a:lnTo>
                    <a:pt x="4894082" y="-70"/>
                  </a:lnTo>
                  <a:lnTo>
                    <a:pt x="4894082" y="2962726"/>
                  </a:lnTo>
                  <a:lnTo>
                    <a:pt x="-116" y="2962726"/>
                  </a:lnTo>
                  <a:close/>
                </a:path>
              </a:pathLst>
            </a:custGeom>
          </p:spPr>
        </p:pic>
        <p:sp>
          <p:nvSpPr>
            <p:cNvPr id="49" name="文本框 48"/>
            <p:cNvSpPr txBox="1"/>
            <p:nvPr/>
          </p:nvSpPr>
          <p:spPr>
            <a:xfrm>
              <a:off x="8351" y="1866"/>
              <a:ext cx="3736" cy="3601"/>
            </a:xfrm>
            <a:prstGeom prst="rect">
              <a:avLst/>
            </a:prstGeom>
            <a:noFill/>
          </p:spPr>
          <p:txBody>
            <a:bodyPr wrap="square" rtlCol="0" anchor="ctr" anchorCtr="0">
              <a:spAutoFit/>
            </a:bodyPr>
            <a:lstStyle/>
            <a:p>
              <a:r>
                <a:rPr lang="zh-CN" altLang="en-US" sz="4800" dirty="0">
                  <a:solidFill>
                    <a:srgbClr val="CB4343"/>
                  </a:solidFill>
                  <a:latin typeface="汉仪锐智简" panose="00020600040101010101" charset="-122"/>
                  <a:ea typeface="汉仪锐智简" panose="00020600040101010101" charset="-122"/>
                  <a:cs typeface="汉仪锐智简" panose="00020600040101010101" charset="-122"/>
                </a:rPr>
                <a:t>夫妻</a:t>
              </a:r>
              <a:endParaRPr lang="en-US" altLang="zh-CN" sz="4800" dirty="0">
                <a:solidFill>
                  <a:srgbClr val="CB4343"/>
                </a:solidFill>
                <a:latin typeface="汉仪锐智简" panose="00020600040101010101" charset="-122"/>
                <a:ea typeface="汉仪锐智简" panose="00020600040101010101" charset="-122"/>
                <a:cs typeface="汉仪锐智简" panose="00020600040101010101"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28"/>
          <a:stretch>
            <a:fillRect/>
          </a:stretch>
        </p:blipFill>
        <p:spPr>
          <a:xfrm>
            <a:off x="1905000" y="0"/>
            <a:ext cx="2381250" cy="1428750"/>
          </a:xfrm>
          <a:prstGeom prst="rect">
            <a:avLst/>
          </a:prstGeom>
        </p:spPr>
      </p:pic>
      <p:pic>
        <p:nvPicPr>
          <p:cNvPr id="4" name="Image 2" descr="preencoded.png"/>
          <p:cNvPicPr>
            <a:picLocks noChangeAspect="1"/>
          </p:cNvPicPr>
          <p:nvPr/>
        </p:nvPicPr>
        <p:blipFill>
          <a:blip r:embed="rId29"/>
          <a:stretch>
            <a:fillRect/>
          </a:stretch>
        </p:blipFill>
        <p:spPr>
          <a:xfrm>
            <a:off x="8858250" y="5429250"/>
            <a:ext cx="1905000" cy="1905000"/>
          </a:xfrm>
          <a:prstGeom prst="rect">
            <a:avLst/>
          </a:prstGeom>
        </p:spPr>
      </p:pic>
      <p:pic>
        <p:nvPicPr>
          <p:cNvPr id="5" name="Image 3" descr="preencoded.png"/>
          <p:cNvPicPr>
            <a:picLocks noChangeAspect="1"/>
          </p:cNvPicPr>
          <p:nvPr/>
        </p:nvPicPr>
        <p:blipFill>
          <a:blip r:embed="rId30"/>
          <a:stretch>
            <a:fillRect/>
          </a:stretch>
        </p:blipFill>
        <p:spPr>
          <a:xfrm>
            <a:off x="9263429" y="1711315"/>
            <a:ext cx="999392" cy="587998"/>
          </a:xfrm>
          <a:prstGeom prst="rect">
            <a:avLst/>
          </a:prstGeom>
        </p:spPr>
      </p:pic>
      <p:pic>
        <p:nvPicPr>
          <p:cNvPr id="6" name="Image 4" descr="preencoded.png"/>
          <p:cNvPicPr>
            <a:picLocks noChangeAspect="1"/>
          </p:cNvPicPr>
          <p:nvPr/>
        </p:nvPicPr>
        <p:blipFill>
          <a:blip r:embed="rId31"/>
          <a:stretch>
            <a:fillRect/>
          </a:stretch>
        </p:blipFill>
        <p:spPr>
          <a:xfrm>
            <a:off x="1739964" y="4581137"/>
            <a:ext cx="901573" cy="343676"/>
          </a:xfrm>
          <a:prstGeom prst="rect">
            <a:avLst/>
          </a:prstGeom>
        </p:spPr>
      </p:pic>
      <p:pic>
        <p:nvPicPr>
          <p:cNvPr id="7" name="Image 5" descr="preencoded.png"/>
          <p:cNvPicPr>
            <a:picLocks noChangeAspect="1"/>
          </p:cNvPicPr>
          <p:nvPr/>
        </p:nvPicPr>
        <p:blipFill>
          <a:blip r:embed="rId32"/>
          <a:stretch>
            <a:fillRect/>
          </a:stretch>
        </p:blipFill>
        <p:spPr>
          <a:xfrm>
            <a:off x="609600" y="838200"/>
            <a:ext cx="914400" cy="38100"/>
          </a:xfrm>
          <a:prstGeom prst="rect">
            <a:avLst/>
          </a:prstGeom>
        </p:spPr>
      </p:pic>
      <p:pic>
        <p:nvPicPr>
          <p:cNvPr id="8" name="Image 6" descr="preencoded.png"/>
          <p:cNvPicPr>
            <a:picLocks noChangeAspect="1"/>
          </p:cNvPicPr>
          <p:nvPr/>
        </p:nvPicPr>
        <p:blipFill>
          <a:blip r:embed="rId33"/>
          <a:stretch>
            <a:fillRect/>
          </a:stretch>
        </p:blipFill>
        <p:spPr>
          <a:xfrm>
            <a:off x="657225" y="1386189"/>
            <a:ext cx="5372100" cy="1219200"/>
          </a:xfrm>
          <a:prstGeom prst="rect">
            <a:avLst/>
          </a:prstGeom>
          <a:ln w="28575" cmpd="sng">
            <a:solidFill>
              <a:schemeClr val="accent1">
                <a:shade val="50000"/>
              </a:schemeClr>
            </a:solidFill>
            <a:prstDash val="solid"/>
          </a:ln>
        </p:spPr>
      </p:pic>
      <p:pic>
        <p:nvPicPr>
          <p:cNvPr id="9" name="Image 7" descr="preencoded.png"/>
          <p:cNvPicPr>
            <a:picLocks noChangeAspect="1"/>
          </p:cNvPicPr>
          <p:nvPr/>
        </p:nvPicPr>
        <p:blipFill>
          <a:blip r:embed="rId34"/>
          <a:stretch>
            <a:fillRect/>
          </a:stretch>
        </p:blipFill>
        <p:spPr>
          <a:xfrm>
            <a:off x="847725" y="1576689"/>
            <a:ext cx="457200" cy="457200"/>
          </a:xfrm>
          <a:prstGeom prst="rect">
            <a:avLst/>
          </a:prstGeom>
        </p:spPr>
      </p:pic>
      <p:pic>
        <p:nvPicPr>
          <p:cNvPr id="10" name="Image 8" descr="preencoded.png"/>
          <p:cNvPicPr>
            <a:picLocks noChangeAspect="1"/>
          </p:cNvPicPr>
          <p:nvPr/>
        </p:nvPicPr>
        <p:blipFill>
          <a:blip r:embed="rId35"/>
          <a:stretch>
            <a:fillRect/>
          </a:stretch>
        </p:blipFill>
        <p:spPr>
          <a:xfrm>
            <a:off x="962025" y="1652889"/>
            <a:ext cx="228600" cy="304800"/>
          </a:xfrm>
          <a:prstGeom prst="rect">
            <a:avLst/>
          </a:prstGeom>
        </p:spPr>
      </p:pic>
      <p:pic>
        <p:nvPicPr>
          <p:cNvPr id="11" name="Image 9" descr="preencoded.png"/>
          <p:cNvPicPr>
            <a:picLocks noChangeAspect="1"/>
          </p:cNvPicPr>
          <p:nvPr/>
        </p:nvPicPr>
        <p:blipFill>
          <a:blip r:embed="rId36"/>
          <a:stretch>
            <a:fillRect/>
          </a:stretch>
        </p:blipFill>
        <p:spPr>
          <a:xfrm>
            <a:off x="6257925" y="1386189"/>
            <a:ext cx="5372100" cy="1219200"/>
          </a:xfrm>
          <a:prstGeom prst="rect">
            <a:avLst/>
          </a:prstGeom>
          <a:ln w="28575" cmpd="sng">
            <a:solidFill>
              <a:schemeClr val="accent1">
                <a:shade val="50000"/>
              </a:schemeClr>
            </a:solidFill>
            <a:prstDash val="solid"/>
          </a:ln>
        </p:spPr>
      </p:pic>
      <p:pic>
        <p:nvPicPr>
          <p:cNvPr id="12" name="Image 10" descr="preencoded.png"/>
          <p:cNvPicPr>
            <a:picLocks noChangeAspect="1"/>
          </p:cNvPicPr>
          <p:nvPr/>
        </p:nvPicPr>
        <p:blipFill>
          <a:blip r:embed="rId37"/>
          <a:stretch>
            <a:fillRect/>
          </a:stretch>
        </p:blipFill>
        <p:spPr>
          <a:xfrm>
            <a:off x="6448425" y="1576689"/>
            <a:ext cx="457200" cy="457200"/>
          </a:xfrm>
          <a:prstGeom prst="rect">
            <a:avLst/>
          </a:prstGeom>
        </p:spPr>
      </p:pic>
      <p:pic>
        <p:nvPicPr>
          <p:cNvPr id="13" name="Image 11" descr="preencoded.png"/>
          <p:cNvPicPr>
            <a:picLocks noChangeAspect="1"/>
          </p:cNvPicPr>
          <p:nvPr/>
        </p:nvPicPr>
        <p:blipFill>
          <a:blip r:embed="rId38"/>
          <a:stretch>
            <a:fillRect/>
          </a:stretch>
        </p:blipFill>
        <p:spPr>
          <a:xfrm>
            <a:off x="6562725" y="1652889"/>
            <a:ext cx="228600" cy="304800"/>
          </a:xfrm>
          <a:prstGeom prst="rect">
            <a:avLst/>
          </a:prstGeom>
        </p:spPr>
      </p:pic>
      <p:pic>
        <p:nvPicPr>
          <p:cNvPr id="14" name="Image 12" descr="preencoded.png"/>
          <p:cNvPicPr>
            <a:picLocks noChangeAspect="1"/>
          </p:cNvPicPr>
          <p:nvPr/>
        </p:nvPicPr>
        <p:blipFill>
          <a:blip r:embed="rId39"/>
          <a:stretch>
            <a:fillRect/>
          </a:stretch>
        </p:blipFill>
        <p:spPr>
          <a:xfrm>
            <a:off x="628650" y="2989200"/>
            <a:ext cx="285750" cy="228600"/>
          </a:xfrm>
          <a:prstGeom prst="rect">
            <a:avLst/>
          </a:prstGeom>
        </p:spPr>
      </p:pic>
      <p:pic>
        <p:nvPicPr>
          <p:cNvPr id="15" name="Image 13" descr="preencoded.png"/>
          <p:cNvPicPr>
            <a:picLocks noChangeAspect="1"/>
          </p:cNvPicPr>
          <p:nvPr>
            <p:custDataLst>
              <p:tags r:id="rId1"/>
            </p:custDataLst>
          </p:nvPr>
        </p:nvPicPr>
        <p:blipFill>
          <a:blip r:embed="rId40"/>
          <a:stretch>
            <a:fillRect/>
          </a:stretch>
        </p:blipFill>
        <p:spPr>
          <a:xfrm>
            <a:off x="643210" y="3619500"/>
            <a:ext cx="2072580" cy="1181100"/>
          </a:xfrm>
          <a:prstGeom prst="rect">
            <a:avLst/>
          </a:prstGeom>
          <a:ln w="28575" cmpd="sng">
            <a:solidFill>
              <a:srgbClr val="FFFF00"/>
            </a:solidFill>
            <a:prstDash val="solid"/>
          </a:ln>
        </p:spPr>
      </p:pic>
      <p:pic>
        <p:nvPicPr>
          <p:cNvPr id="16" name="Image 14" descr="preencoded.png"/>
          <p:cNvPicPr>
            <a:picLocks noChangeAspect="1"/>
          </p:cNvPicPr>
          <p:nvPr>
            <p:custDataLst>
              <p:tags r:id="rId2"/>
            </p:custDataLst>
          </p:nvPr>
        </p:nvPicPr>
        <p:blipFill>
          <a:blip r:embed="rId41"/>
          <a:stretch>
            <a:fillRect/>
          </a:stretch>
        </p:blipFill>
        <p:spPr>
          <a:xfrm>
            <a:off x="795610" y="3771900"/>
            <a:ext cx="381000" cy="381000"/>
          </a:xfrm>
          <a:prstGeom prst="rect">
            <a:avLst/>
          </a:prstGeom>
        </p:spPr>
      </p:pic>
      <p:pic>
        <p:nvPicPr>
          <p:cNvPr id="17" name="Image 15" descr="preencoded.png"/>
          <p:cNvPicPr>
            <a:picLocks noChangeAspect="1"/>
          </p:cNvPicPr>
          <p:nvPr>
            <p:custDataLst>
              <p:tags r:id="rId3"/>
            </p:custDataLst>
          </p:nvPr>
        </p:nvPicPr>
        <p:blipFill>
          <a:blip r:embed="rId42"/>
          <a:stretch>
            <a:fillRect/>
          </a:stretch>
        </p:blipFill>
        <p:spPr>
          <a:xfrm>
            <a:off x="900385" y="3829050"/>
            <a:ext cx="171450" cy="266700"/>
          </a:xfrm>
          <a:prstGeom prst="rect">
            <a:avLst/>
          </a:prstGeom>
        </p:spPr>
      </p:pic>
      <p:pic>
        <p:nvPicPr>
          <p:cNvPr id="18" name="Image 16" descr="preencoded.png"/>
          <p:cNvPicPr>
            <a:picLocks noChangeAspect="1"/>
          </p:cNvPicPr>
          <p:nvPr>
            <p:custDataLst>
              <p:tags r:id="rId4"/>
            </p:custDataLst>
          </p:nvPr>
        </p:nvPicPr>
        <p:blipFill>
          <a:blip r:embed="rId43"/>
          <a:stretch>
            <a:fillRect/>
          </a:stretch>
        </p:blipFill>
        <p:spPr>
          <a:xfrm>
            <a:off x="2868190" y="3619500"/>
            <a:ext cx="2072580" cy="1181100"/>
          </a:xfrm>
          <a:prstGeom prst="rect">
            <a:avLst/>
          </a:prstGeom>
          <a:ln w="28575" cmpd="sng">
            <a:solidFill>
              <a:schemeClr val="accent2">
                <a:lumMod val="60000"/>
                <a:lumOff val="40000"/>
              </a:schemeClr>
            </a:solidFill>
            <a:prstDash val="solid"/>
          </a:ln>
        </p:spPr>
      </p:pic>
      <p:pic>
        <p:nvPicPr>
          <p:cNvPr id="19" name="Image 17" descr="preencoded.png"/>
          <p:cNvPicPr>
            <a:picLocks noChangeAspect="1"/>
          </p:cNvPicPr>
          <p:nvPr>
            <p:custDataLst>
              <p:tags r:id="rId5"/>
            </p:custDataLst>
          </p:nvPr>
        </p:nvPicPr>
        <p:blipFill>
          <a:blip r:embed="rId44"/>
          <a:stretch>
            <a:fillRect/>
          </a:stretch>
        </p:blipFill>
        <p:spPr>
          <a:xfrm>
            <a:off x="3020590" y="3771900"/>
            <a:ext cx="381000" cy="381000"/>
          </a:xfrm>
          <a:prstGeom prst="rect">
            <a:avLst/>
          </a:prstGeom>
        </p:spPr>
      </p:pic>
      <p:pic>
        <p:nvPicPr>
          <p:cNvPr id="20" name="Image 18" descr="preencoded.png"/>
          <p:cNvPicPr>
            <a:picLocks noChangeAspect="1"/>
          </p:cNvPicPr>
          <p:nvPr>
            <p:custDataLst>
              <p:tags r:id="rId6"/>
            </p:custDataLst>
          </p:nvPr>
        </p:nvPicPr>
        <p:blipFill>
          <a:blip r:embed="rId45"/>
          <a:stretch>
            <a:fillRect/>
          </a:stretch>
        </p:blipFill>
        <p:spPr>
          <a:xfrm>
            <a:off x="3115840" y="3829050"/>
            <a:ext cx="190500" cy="266700"/>
          </a:xfrm>
          <a:prstGeom prst="rect">
            <a:avLst/>
          </a:prstGeom>
        </p:spPr>
      </p:pic>
      <p:pic>
        <p:nvPicPr>
          <p:cNvPr id="21" name="Image 19" descr="preencoded.png"/>
          <p:cNvPicPr>
            <a:picLocks noChangeAspect="1"/>
          </p:cNvPicPr>
          <p:nvPr>
            <p:custDataLst>
              <p:tags r:id="rId7"/>
            </p:custDataLst>
          </p:nvPr>
        </p:nvPicPr>
        <p:blipFill>
          <a:blip r:embed="rId46"/>
          <a:stretch>
            <a:fillRect/>
          </a:stretch>
        </p:blipFill>
        <p:spPr>
          <a:xfrm>
            <a:off x="5093171" y="3619500"/>
            <a:ext cx="2072729" cy="1181100"/>
          </a:xfrm>
          <a:prstGeom prst="rect">
            <a:avLst/>
          </a:prstGeom>
          <a:ln w="28575" cmpd="sng">
            <a:solidFill>
              <a:schemeClr val="accent1">
                <a:shade val="50000"/>
              </a:schemeClr>
            </a:solidFill>
            <a:prstDash val="solid"/>
          </a:ln>
        </p:spPr>
      </p:pic>
      <p:pic>
        <p:nvPicPr>
          <p:cNvPr id="22" name="Image 20" descr="preencoded.png"/>
          <p:cNvPicPr>
            <a:picLocks noChangeAspect="1"/>
          </p:cNvPicPr>
          <p:nvPr>
            <p:custDataLst>
              <p:tags r:id="rId8"/>
            </p:custDataLst>
          </p:nvPr>
        </p:nvPicPr>
        <p:blipFill>
          <a:blip r:embed="rId47"/>
          <a:stretch>
            <a:fillRect/>
          </a:stretch>
        </p:blipFill>
        <p:spPr>
          <a:xfrm>
            <a:off x="5245571" y="3771900"/>
            <a:ext cx="381000" cy="381000"/>
          </a:xfrm>
          <a:prstGeom prst="rect">
            <a:avLst/>
          </a:prstGeom>
        </p:spPr>
      </p:pic>
      <p:pic>
        <p:nvPicPr>
          <p:cNvPr id="23" name="Image 21" descr="preencoded.png"/>
          <p:cNvPicPr>
            <a:picLocks noChangeAspect="1"/>
          </p:cNvPicPr>
          <p:nvPr>
            <p:custDataLst>
              <p:tags r:id="rId9"/>
            </p:custDataLst>
          </p:nvPr>
        </p:nvPicPr>
        <p:blipFill>
          <a:blip r:embed="rId48"/>
          <a:stretch>
            <a:fillRect/>
          </a:stretch>
        </p:blipFill>
        <p:spPr>
          <a:xfrm>
            <a:off x="5317008" y="3829050"/>
            <a:ext cx="238125" cy="266700"/>
          </a:xfrm>
          <a:prstGeom prst="rect">
            <a:avLst/>
          </a:prstGeom>
        </p:spPr>
      </p:pic>
      <p:pic>
        <p:nvPicPr>
          <p:cNvPr id="24" name="Image 22" descr="preencoded.png"/>
          <p:cNvPicPr>
            <a:picLocks noChangeAspect="1"/>
          </p:cNvPicPr>
          <p:nvPr>
            <p:custDataLst>
              <p:tags r:id="rId10"/>
            </p:custDataLst>
          </p:nvPr>
        </p:nvPicPr>
        <p:blipFill>
          <a:blip r:embed="rId49"/>
          <a:stretch>
            <a:fillRect/>
          </a:stretch>
        </p:blipFill>
        <p:spPr>
          <a:xfrm>
            <a:off x="7318300" y="3619500"/>
            <a:ext cx="2072580" cy="1181100"/>
          </a:xfrm>
          <a:prstGeom prst="rect">
            <a:avLst/>
          </a:prstGeom>
          <a:ln w="28575" cmpd="sng">
            <a:solidFill>
              <a:schemeClr val="accent6">
                <a:lumMod val="60000"/>
                <a:lumOff val="40000"/>
              </a:schemeClr>
            </a:solidFill>
            <a:prstDash val="solid"/>
          </a:ln>
        </p:spPr>
      </p:pic>
      <p:pic>
        <p:nvPicPr>
          <p:cNvPr id="25" name="Image 23" descr="preencoded.png"/>
          <p:cNvPicPr>
            <a:picLocks noChangeAspect="1"/>
          </p:cNvPicPr>
          <p:nvPr>
            <p:custDataLst>
              <p:tags r:id="rId11"/>
            </p:custDataLst>
          </p:nvPr>
        </p:nvPicPr>
        <p:blipFill>
          <a:blip r:embed="rId50"/>
          <a:stretch>
            <a:fillRect/>
          </a:stretch>
        </p:blipFill>
        <p:spPr>
          <a:xfrm>
            <a:off x="7470700" y="3771900"/>
            <a:ext cx="381000" cy="381000"/>
          </a:xfrm>
          <a:prstGeom prst="rect">
            <a:avLst/>
          </a:prstGeom>
        </p:spPr>
      </p:pic>
      <p:pic>
        <p:nvPicPr>
          <p:cNvPr id="26" name="Image 24" descr="preencoded.png"/>
          <p:cNvPicPr>
            <a:picLocks noChangeAspect="1"/>
          </p:cNvPicPr>
          <p:nvPr>
            <p:custDataLst>
              <p:tags r:id="rId12"/>
            </p:custDataLst>
          </p:nvPr>
        </p:nvPicPr>
        <p:blipFill>
          <a:blip r:embed="rId51"/>
          <a:stretch>
            <a:fillRect/>
          </a:stretch>
        </p:blipFill>
        <p:spPr>
          <a:xfrm>
            <a:off x="7542138" y="3829050"/>
            <a:ext cx="238125" cy="266700"/>
          </a:xfrm>
          <a:prstGeom prst="rect">
            <a:avLst/>
          </a:prstGeom>
        </p:spPr>
      </p:pic>
      <p:pic>
        <p:nvPicPr>
          <p:cNvPr id="27" name="Image 25" descr="preencoded.png"/>
          <p:cNvPicPr>
            <a:picLocks noChangeAspect="1"/>
          </p:cNvPicPr>
          <p:nvPr>
            <p:custDataLst>
              <p:tags r:id="rId13"/>
            </p:custDataLst>
          </p:nvPr>
        </p:nvPicPr>
        <p:blipFill>
          <a:blip r:embed="rId52"/>
          <a:stretch>
            <a:fillRect/>
          </a:stretch>
        </p:blipFill>
        <p:spPr>
          <a:xfrm>
            <a:off x="9543281" y="3619500"/>
            <a:ext cx="2072729" cy="1181100"/>
          </a:xfrm>
          <a:prstGeom prst="rect">
            <a:avLst/>
          </a:prstGeom>
          <a:ln w="28575" cmpd="sng">
            <a:solidFill>
              <a:schemeClr val="accent2">
                <a:lumMod val="75000"/>
              </a:schemeClr>
            </a:solidFill>
            <a:prstDash val="solid"/>
          </a:ln>
        </p:spPr>
      </p:pic>
      <p:pic>
        <p:nvPicPr>
          <p:cNvPr id="28" name="Image 26" descr="preencoded.png"/>
          <p:cNvPicPr>
            <a:picLocks noChangeAspect="1"/>
          </p:cNvPicPr>
          <p:nvPr>
            <p:custDataLst>
              <p:tags r:id="rId14"/>
            </p:custDataLst>
          </p:nvPr>
        </p:nvPicPr>
        <p:blipFill>
          <a:blip r:embed="rId53"/>
          <a:stretch>
            <a:fillRect/>
          </a:stretch>
        </p:blipFill>
        <p:spPr>
          <a:xfrm>
            <a:off x="9695681" y="3771900"/>
            <a:ext cx="381000" cy="381000"/>
          </a:xfrm>
          <a:prstGeom prst="rect">
            <a:avLst/>
          </a:prstGeom>
        </p:spPr>
      </p:pic>
      <p:pic>
        <p:nvPicPr>
          <p:cNvPr id="29" name="Image 27" descr="preencoded.png"/>
          <p:cNvPicPr>
            <a:picLocks noChangeAspect="1"/>
          </p:cNvPicPr>
          <p:nvPr>
            <p:custDataLst>
              <p:tags r:id="rId15"/>
            </p:custDataLst>
          </p:nvPr>
        </p:nvPicPr>
        <p:blipFill>
          <a:blip r:embed="rId54"/>
          <a:stretch>
            <a:fillRect/>
          </a:stretch>
        </p:blipFill>
        <p:spPr>
          <a:xfrm>
            <a:off x="9776643" y="3829050"/>
            <a:ext cx="219075" cy="266700"/>
          </a:xfrm>
          <a:prstGeom prst="rect">
            <a:avLst/>
          </a:prstGeom>
        </p:spPr>
      </p:pic>
      <p:pic>
        <p:nvPicPr>
          <p:cNvPr id="30" name="Image 28" descr="preencoded.png"/>
          <p:cNvPicPr>
            <a:picLocks noChangeAspect="1"/>
          </p:cNvPicPr>
          <p:nvPr/>
        </p:nvPicPr>
        <p:blipFill>
          <a:blip r:embed="rId55"/>
          <a:stretch>
            <a:fillRect/>
          </a:stretch>
        </p:blipFill>
        <p:spPr>
          <a:xfrm>
            <a:off x="657225" y="5286825"/>
            <a:ext cx="10972800" cy="571500"/>
          </a:xfrm>
          <a:prstGeom prst="rect">
            <a:avLst/>
          </a:prstGeom>
          <a:ln w="28575" cmpd="sng">
            <a:solidFill>
              <a:schemeClr val="accent1">
                <a:shade val="50000"/>
              </a:schemeClr>
            </a:solidFill>
            <a:prstDash val="solid"/>
          </a:ln>
        </p:spPr>
      </p:pic>
      <p:pic>
        <p:nvPicPr>
          <p:cNvPr id="31" name="Image 29" descr="preencoded.png"/>
          <p:cNvPicPr>
            <a:picLocks noChangeAspect="1"/>
          </p:cNvPicPr>
          <p:nvPr/>
        </p:nvPicPr>
        <p:blipFill>
          <a:blip r:embed="rId56"/>
          <a:stretch>
            <a:fillRect/>
          </a:stretch>
        </p:blipFill>
        <p:spPr>
          <a:xfrm>
            <a:off x="2486174" y="5467800"/>
            <a:ext cx="190500" cy="171450"/>
          </a:xfrm>
          <a:prstGeom prst="rect">
            <a:avLst/>
          </a:prstGeom>
        </p:spPr>
      </p:pic>
      <p:sp>
        <p:nvSpPr>
          <p:cNvPr id="33"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sp>
        <p:nvSpPr>
          <p:cNvPr id="34" name="Text 1"/>
          <p:cNvSpPr/>
          <p:nvPr/>
        </p:nvSpPr>
        <p:spPr>
          <a:xfrm>
            <a:off x="1457325" y="1701123"/>
            <a:ext cx="914400" cy="237516"/>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基座模型</a:t>
            </a:r>
          </a:p>
        </p:txBody>
      </p:sp>
      <p:sp>
        <p:nvSpPr>
          <p:cNvPr id="35" name="Text 2"/>
          <p:cNvSpPr/>
          <p:nvPr/>
        </p:nvSpPr>
        <p:spPr>
          <a:xfrm>
            <a:off x="847725" y="2177373"/>
            <a:ext cx="4991100" cy="237516"/>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Qwen2.5-3B-Instruct</a:t>
            </a:r>
          </a:p>
        </p:txBody>
      </p:sp>
      <p:sp>
        <p:nvSpPr>
          <p:cNvPr id="36" name="Text 3"/>
          <p:cNvSpPr/>
          <p:nvPr/>
        </p:nvSpPr>
        <p:spPr>
          <a:xfrm>
            <a:off x="7058025" y="1701123"/>
            <a:ext cx="914400" cy="237516"/>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微调技术</a:t>
            </a:r>
          </a:p>
        </p:txBody>
      </p:sp>
      <p:sp>
        <p:nvSpPr>
          <p:cNvPr id="37" name="Text 4"/>
          <p:cNvSpPr/>
          <p:nvPr/>
        </p:nvSpPr>
        <p:spPr>
          <a:xfrm>
            <a:off x="6448425" y="2153064"/>
            <a:ext cx="598932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LoRA (Low-Rank Adaptation)</a:t>
            </a:r>
          </a:p>
        </p:txBody>
      </p:sp>
      <p:sp>
        <p:nvSpPr>
          <p:cNvPr id="38" name="Text 5"/>
          <p:cNvSpPr/>
          <p:nvPr/>
        </p:nvSpPr>
        <p:spPr>
          <a:xfrm>
            <a:off x="986110" y="2933776"/>
            <a:ext cx="109728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五大核心场景</a:t>
            </a:r>
          </a:p>
        </p:txBody>
      </p:sp>
      <p:sp>
        <p:nvSpPr>
          <p:cNvPr id="39" name="Text 6"/>
          <p:cNvSpPr/>
          <p:nvPr>
            <p:custDataLst>
              <p:tags r:id="rId16"/>
            </p:custDataLst>
          </p:nvPr>
        </p:nvSpPr>
        <p:spPr>
          <a:xfrm>
            <a:off x="1290910" y="3829050"/>
            <a:ext cx="41148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长辈</a:t>
            </a:r>
          </a:p>
        </p:txBody>
      </p:sp>
      <p:sp>
        <p:nvSpPr>
          <p:cNvPr id="40" name="Text 7"/>
          <p:cNvSpPr/>
          <p:nvPr>
            <p:custDataLst>
              <p:tags r:id="rId17"/>
            </p:custDataLst>
          </p:nvPr>
        </p:nvSpPr>
        <p:spPr>
          <a:xfrm>
            <a:off x="795610" y="4267200"/>
            <a:ext cx="1767780" cy="3810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尊敬亲切，高情商应对催婚/关心</a:t>
            </a:r>
          </a:p>
        </p:txBody>
      </p:sp>
      <p:sp>
        <p:nvSpPr>
          <p:cNvPr id="41" name="Text 8"/>
          <p:cNvSpPr/>
          <p:nvPr>
            <p:custDataLst>
              <p:tags r:id="rId18"/>
            </p:custDataLst>
          </p:nvPr>
        </p:nvSpPr>
        <p:spPr>
          <a:xfrm>
            <a:off x="3515890" y="3829050"/>
            <a:ext cx="41148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女友</a:t>
            </a:r>
          </a:p>
        </p:txBody>
      </p:sp>
      <p:sp>
        <p:nvSpPr>
          <p:cNvPr id="42" name="Text 9"/>
          <p:cNvSpPr/>
          <p:nvPr>
            <p:custDataLst>
              <p:tags r:id="rId19"/>
            </p:custDataLst>
          </p:nvPr>
        </p:nvSpPr>
        <p:spPr>
          <a:xfrm>
            <a:off x="3020590" y="4267200"/>
            <a:ext cx="1767780" cy="3810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幽默暧昧，甜美与互怼并存（中国式幽默）</a:t>
            </a:r>
          </a:p>
        </p:txBody>
      </p:sp>
      <p:sp>
        <p:nvSpPr>
          <p:cNvPr id="43" name="Text 10"/>
          <p:cNvSpPr/>
          <p:nvPr>
            <p:custDataLst>
              <p:tags r:id="rId20"/>
            </p:custDataLst>
          </p:nvPr>
        </p:nvSpPr>
        <p:spPr>
          <a:xfrm>
            <a:off x="5740871" y="3829050"/>
            <a:ext cx="41148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导师</a:t>
            </a:r>
          </a:p>
        </p:txBody>
      </p:sp>
      <p:sp>
        <p:nvSpPr>
          <p:cNvPr id="44" name="Text 11"/>
          <p:cNvSpPr/>
          <p:nvPr>
            <p:custDataLst>
              <p:tags r:id="rId21"/>
            </p:custDataLst>
          </p:nvPr>
        </p:nvSpPr>
        <p:spPr>
          <a:xfrm>
            <a:off x="5245571" y="4267200"/>
            <a:ext cx="1767929" cy="3810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专业机智，用技术类比化解科研压力</a:t>
            </a:r>
          </a:p>
        </p:txBody>
      </p:sp>
      <p:sp>
        <p:nvSpPr>
          <p:cNvPr id="45" name="Text 12"/>
          <p:cNvSpPr/>
          <p:nvPr>
            <p:custDataLst>
              <p:tags r:id="rId22"/>
            </p:custDataLst>
          </p:nvPr>
        </p:nvSpPr>
        <p:spPr>
          <a:xfrm>
            <a:off x="7966000" y="3829050"/>
            <a:ext cx="61722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陌生人</a:t>
            </a:r>
          </a:p>
        </p:txBody>
      </p:sp>
      <p:sp>
        <p:nvSpPr>
          <p:cNvPr id="46" name="Text 13"/>
          <p:cNvSpPr/>
          <p:nvPr>
            <p:custDataLst>
              <p:tags r:id="rId23"/>
            </p:custDataLst>
          </p:nvPr>
        </p:nvSpPr>
        <p:spPr>
          <a:xfrm>
            <a:off x="7470700" y="4267200"/>
            <a:ext cx="2121337"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得体礼貌，轻松破冰</a:t>
            </a:r>
          </a:p>
        </p:txBody>
      </p:sp>
      <p:sp>
        <p:nvSpPr>
          <p:cNvPr id="47" name="Text 14"/>
          <p:cNvSpPr/>
          <p:nvPr>
            <p:custDataLst>
              <p:tags r:id="rId24"/>
            </p:custDataLst>
          </p:nvPr>
        </p:nvSpPr>
        <p:spPr>
          <a:xfrm>
            <a:off x="10190981" y="3829050"/>
            <a:ext cx="41148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夫妻</a:t>
            </a:r>
          </a:p>
        </p:txBody>
      </p:sp>
      <p:sp>
        <p:nvSpPr>
          <p:cNvPr id="48" name="Text 15"/>
          <p:cNvSpPr/>
          <p:nvPr>
            <p:custDataLst>
              <p:tags r:id="rId25"/>
            </p:custDataLst>
          </p:nvPr>
        </p:nvSpPr>
        <p:spPr>
          <a:xfrm>
            <a:off x="9592037" y="4267200"/>
            <a:ext cx="2121515"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充满烟火气，包容与调侃</a:t>
            </a:r>
          </a:p>
        </p:txBody>
      </p:sp>
      <p:sp>
        <p:nvSpPr>
          <p:cNvPr id="49" name="Text 16"/>
          <p:cNvSpPr/>
          <p:nvPr/>
        </p:nvSpPr>
        <p:spPr>
          <a:xfrm>
            <a:off x="-257175" y="5439225"/>
            <a:ext cx="12801600" cy="266700"/>
          </a:xfrm>
          <a:prstGeom prst="rect">
            <a:avLst/>
          </a:prstGeom>
          <a:noFill/>
        </p:spPr>
        <p:txBody>
          <a:bodyPr vert="horz" wrap="square" lIns="0" tIns="0" rIns="0" bIns="0" rtlCol="0" anchor="t"/>
          <a:lstStyle/>
          <a:p>
            <a:pPr marL="0" indent="0" algn="ctr">
              <a:lnSpc>
                <a:spcPts val="2100"/>
              </a:lnSpc>
              <a:buNone/>
            </a:pPr>
            <a:r>
              <a:rPr lang="en-US" sz="135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通过精细化的人设定义与LoRA微调，模型能在各场景中保持高度一致的角色特征与情感表达</a:t>
            </a:r>
          </a:p>
        </p:txBody>
      </p:sp>
      <p:sp>
        <p:nvSpPr>
          <p:cNvPr id="50" name="Text 17"/>
          <p:cNvSpPr/>
          <p:nvPr/>
        </p:nvSpPr>
        <p:spPr>
          <a:xfrm>
            <a:off x="11630025" y="6515100"/>
            <a:ext cx="400050" cy="190500"/>
          </a:xfrm>
          <a:prstGeom prst="rect">
            <a:avLst/>
          </a:prstGeom>
          <a:noFill/>
        </p:spPr>
        <p:txBody>
          <a:bodyPr vert="horz" wrap="square" lIns="0" tIns="0" rIns="0" bIns="0" rtlCol="0" anchor="t"/>
          <a:lstStyle/>
          <a:p>
            <a:pPr marL="0" indent="0">
              <a:lnSpc>
                <a:spcPts val="1500"/>
              </a:lnSpc>
              <a:buNone/>
            </a:pPr>
            <a:endParaRPr lang="en-US" sz="1050" dirty="0"/>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核心功能与场景</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9"/>
          <a:stretch>
            <a:fillRect/>
          </a:stretch>
        </p:blipFill>
        <p:spPr>
          <a:xfrm>
            <a:off x="0" y="0"/>
            <a:ext cx="1905000" cy="1905000"/>
          </a:xfrm>
          <a:prstGeom prst="rect">
            <a:avLst/>
          </a:prstGeom>
        </p:spPr>
      </p:pic>
      <p:pic>
        <p:nvPicPr>
          <p:cNvPr id="4" name="Image 2" descr="preencoded.png"/>
          <p:cNvPicPr>
            <a:picLocks noChangeAspect="1"/>
          </p:cNvPicPr>
          <p:nvPr/>
        </p:nvPicPr>
        <p:blipFill>
          <a:blip r:embed="rId20"/>
          <a:stretch>
            <a:fillRect/>
          </a:stretch>
        </p:blipFill>
        <p:spPr>
          <a:xfrm>
            <a:off x="652913" y="1216500"/>
            <a:ext cx="914400" cy="38100"/>
          </a:xfrm>
          <a:prstGeom prst="rect">
            <a:avLst/>
          </a:prstGeom>
        </p:spPr>
      </p:pic>
      <p:pic>
        <p:nvPicPr>
          <p:cNvPr id="5" name="Image 3" descr="preencoded.png"/>
          <p:cNvPicPr>
            <a:picLocks noChangeAspect="1"/>
          </p:cNvPicPr>
          <p:nvPr/>
        </p:nvPicPr>
        <p:blipFill>
          <a:blip r:embed="rId21"/>
          <a:stretch>
            <a:fillRect/>
          </a:stretch>
        </p:blipFill>
        <p:spPr>
          <a:xfrm>
            <a:off x="652913" y="1407000"/>
            <a:ext cx="10972800" cy="1257300"/>
          </a:xfrm>
          <a:prstGeom prst="rect">
            <a:avLst/>
          </a:prstGeom>
          <a:ln w="28575" cmpd="sng">
            <a:solidFill>
              <a:schemeClr val="accent1">
                <a:shade val="50000"/>
              </a:schemeClr>
            </a:solidFill>
            <a:prstDash val="solid"/>
          </a:ln>
        </p:spPr>
      </p:pic>
      <p:pic>
        <p:nvPicPr>
          <p:cNvPr id="6" name="Image 4" descr="preencoded.png"/>
          <p:cNvPicPr>
            <a:picLocks noChangeAspect="1"/>
          </p:cNvPicPr>
          <p:nvPr/>
        </p:nvPicPr>
        <p:blipFill>
          <a:blip r:embed="rId22"/>
          <a:stretch>
            <a:fillRect/>
          </a:stretch>
        </p:blipFill>
        <p:spPr>
          <a:xfrm>
            <a:off x="805313" y="1607025"/>
            <a:ext cx="228600" cy="228600"/>
          </a:xfrm>
          <a:prstGeom prst="rect">
            <a:avLst/>
          </a:prstGeom>
        </p:spPr>
      </p:pic>
      <p:pic>
        <p:nvPicPr>
          <p:cNvPr id="7" name="Image 5" descr="preencoded.png"/>
          <p:cNvPicPr>
            <a:picLocks noChangeAspect="1"/>
          </p:cNvPicPr>
          <p:nvPr/>
        </p:nvPicPr>
        <p:blipFill>
          <a:blip r:embed="rId23"/>
          <a:stretch>
            <a:fillRect/>
          </a:stretch>
        </p:blipFill>
        <p:spPr>
          <a:xfrm>
            <a:off x="805313" y="2035650"/>
            <a:ext cx="114300" cy="152400"/>
          </a:xfrm>
          <a:prstGeom prst="rect">
            <a:avLst/>
          </a:prstGeom>
        </p:spPr>
      </p:pic>
      <p:pic>
        <p:nvPicPr>
          <p:cNvPr id="8" name="Image 6" descr="preencoded.png"/>
          <p:cNvPicPr>
            <a:picLocks noChangeAspect="1"/>
          </p:cNvPicPr>
          <p:nvPr/>
        </p:nvPicPr>
        <p:blipFill>
          <a:blip r:embed="rId23"/>
          <a:stretch>
            <a:fillRect/>
          </a:stretch>
        </p:blipFill>
        <p:spPr>
          <a:xfrm>
            <a:off x="805313" y="2340450"/>
            <a:ext cx="114300" cy="152400"/>
          </a:xfrm>
          <a:prstGeom prst="rect">
            <a:avLst/>
          </a:prstGeom>
        </p:spPr>
      </p:pic>
      <p:pic>
        <p:nvPicPr>
          <p:cNvPr id="9" name="Image 7" descr="preencoded.png"/>
          <p:cNvPicPr>
            <a:picLocks noChangeAspect="1"/>
          </p:cNvPicPr>
          <p:nvPr/>
        </p:nvPicPr>
        <p:blipFill>
          <a:blip r:embed="rId24"/>
          <a:stretch>
            <a:fillRect/>
          </a:stretch>
        </p:blipFill>
        <p:spPr>
          <a:xfrm>
            <a:off x="652913" y="2778600"/>
            <a:ext cx="10972800" cy="1219200"/>
          </a:xfrm>
          <a:prstGeom prst="rect">
            <a:avLst/>
          </a:prstGeom>
          <a:ln w="28575" cmpd="sng">
            <a:solidFill>
              <a:schemeClr val="accent1">
                <a:shade val="50000"/>
              </a:schemeClr>
            </a:solidFill>
            <a:prstDash val="solid"/>
          </a:ln>
        </p:spPr>
      </p:pic>
      <p:pic>
        <p:nvPicPr>
          <p:cNvPr id="10" name="Image 8" descr="preencoded.png"/>
          <p:cNvPicPr>
            <a:picLocks noChangeAspect="1"/>
          </p:cNvPicPr>
          <p:nvPr/>
        </p:nvPicPr>
        <p:blipFill>
          <a:blip r:embed="rId25"/>
          <a:stretch>
            <a:fillRect/>
          </a:stretch>
        </p:blipFill>
        <p:spPr>
          <a:xfrm>
            <a:off x="805313" y="2978625"/>
            <a:ext cx="171450" cy="228600"/>
          </a:xfrm>
          <a:prstGeom prst="rect">
            <a:avLst/>
          </a:prstGeom>
        </p:spPr>
      </p:pic>
      <p:pic>
        <p:nvPicPr>
          <p:cNvPr id="11" name="Image 9" descr="preencoded.png"/>
          <p:cNvPicPr>
            <a:picLocks noChangeAspect="1"/>
          </p:cNvPicPr>
          <p:nvPr/>
        </p:nvPicPr>
        <p:blipFill>
          <a:blip r:embed="rId26"/>
          <a:stretch>
            <a:fillRect/>
          </a:stretch>
        </p:blipFill>
        <p:spPr>
          <a:xfrm>
            <a:off x="6063113" y="3312000"/>
            <a:ext cx="5410200" cy="533400"/>
          </a:xfrm>
          <a:prstGeom prst="rect">
            <a:avLst/>
          </a:prstGeom>
        </p:spPr>
      </p:pic>
      <p:pic>
        <p:nvPicPr>
          <p:cNvPr id="12" name="Image 10" descr="preencoded.png"/>
          <p:cNvPicPr>
            <a:picLocks noChangeAspect="1"/>
          </p:cNvPicPr>
          <p:nvPr/>
        </p:nvPicPr>
        <p:blipFill>
          <a:blip r:embed="rId27"/>
          <a:stretch>
            <a:fillRect/>
          </a:stretch>
        </p:blipFill>
        <p:spPr>
          <a:xfrm>
            <a:off x="6139313" y="3426300"/>
            <a:ext cx="123825" cy="133350"/>
          </a:xfrm>
          <a:prstGeom prst="rect">
            <a:avLst/>
          </a:prstGeom>
        </p:spPr>
      </p:pic>
      <p:pic>
        <p:nvPicPr>
          <p:cNvPr id="13" name="Image 11" descr="preencoded.png"/>
          <p:cNvPicPr>
            <a:picLocks noChangeAspect="1"/>
          </p:cNvPicPr>
          <p:nvPr>
            <p:custDataLst>
              <p:tags r:id="rId1"/>
            </p:custDataLst>
          </p:nvPr>
        </p:nvPicPr>
        <p:blipFill>
          <a:blip r:embed="rId28"/>
          <a:stretch>
            <a:fillRect/>
          </a:stretch>
        </p:blipFill>
        <p:spPr>
          <a:xfrm>
            <a:off x="652913" y="4112100"/>
            <a:ext cx="3555950" cy="762000"/>
          </a:xfrm>
          <a:prstGeom prst="rect">
            <a:avLst/>
          </a:prstGeom>
          <a:ln w="28575" cmpd="sng">
            <a:solidFill>
              <a:schemeClr val="accent1">
                <a:shade val="50000"/>
              </a:schemeClr>
            </a:solidFill>
            <a:prstDash val="solid"/>
          </a:ln>
        </p:spPr>
      </p:pic>
      <p:pic>
        <p:nvPicPr>
          <p:cNvPr id="14" name="Image 12" descr="preencoded.png"/>
          <p:cNvPicPr>
            <a:picLocks noChangeAspect="1"/>
          </p:cNvPicPr>
          <p:nvPr>
            <p:custDataLst>
              <p:tags r:id="rId2"/>
            </p:custDataLst>
          </p:nvPr>
        </p:nvPicPr>
        <p:blipFill>
          <a:blip r:embed="rId29"/>
          <a:stretch>
            <a:fillRect/>
          </a:stretch>
        </p:blipFill>
        <p:spPr>
          <a:xfrm>
            <a:off x="538613" y="3997800"/>
            <a:ext cx="266700" cy="266700"/>
          </a:xfrm>
          <a:prstGeom prst="rect">
            <a:avLst/>
          </a:prstGeom>
        </p:spPr>
      </p:pic>
      <p:pic>
        <p:nvPicPr>
          <p:cNvPr id="15" name="Image 13" descr="preencoded.png"/>
          <p:cNvPicPr>
            <a:picLocks noChangeAspect="1"/>
          </p:cNvPicPr>
          <p:nvPr>
            <p:custDataLst>
              <p:tags r:id="rId3"/>
            </p:custDataLst>
          </p:nvPr>
        </p:nvPicPr>
        <p:blipFill>
          <a:blip r:embed="rId30"/>
          <a:stretch>
            <a:fillRect/>
          </a:stretch>
        </p:blipFill>
        <p:spPr>
          <a:xfrm>
            <a:off x="4361263" y="4112100"/>
            <a:ext cx="3555950" cy="762000"/>
          </a:xfrm>
          <a:prstGeom prst="rect">
            <a:avLst/>
          </a:prstGeom>
          <a:ln w="28575" cmpd="sng">
            <a:solidFill>
              <a:schemeClr val="accent1">
                <a:shade val="50000"/>
              </a:schemeClr>
            </a:solidFill>
            <a:prstDash val="solid"/>
          </a:ln>
        </p:spPr>
      </p:pic>
      <p:pic>
        <p:nvPicPr>
          <p:cNvPr id="16" name="Image 14" descr="preencoded.png"/>
          <p:cNvPicPr>
            <a:picLocks noChangeAspect="1"/>
          </p:cNvPicPr>
          <p:nvPr>
            <p:custDataLst>
              <p:tags r:id="rId4"/>
            </p:custDataLst>
          </p:nvPr>
        </p:nvPicPr>
        <p:blipFill>
          <a:blip r:embed="rId31"/>
          <a:stretch>
            <a:fillRect/>
          </a:stretch>
        </p:blipFill>
        <p:spPr>
          <a:xfrm>
            <a:off x="4246963" y="3997800"/>
            <a:ext cx="266700" cy="266700"/>
          </a:xfrm>
          <a:prstGeom prst="rect">
            <a:avLst/>
          </a:prstGeom>
        </p:spPr>
      </p:pic>
      <p:pic>
        <p:nvPicPr>
          <p:cNvPr id="17" name="Image 15" descr="preencoded.png"/>
          <p:cNvPicPr>
            <a:picLocks noChangeAspect="1"/>
          </p:cNvPicPr>
          <p:nvPr>
            <p:custDataLst>
              <p:tags r:id="rId5"/>
            </p:custDataLst>
          </p:nvPr>
        </p:nvPicPr>
        <p:blipFill>
          <a:blip r:embed="rId32"/>
          <a:stretch>
            <a:fillRect/>
          </a:stretch>
        </p:blipFill>
        <p:spPr>
          <a:xfrm>
            <a:off x="8069614" y="4112100"/>
            <a:ext cx="3555950" cy="762000"/>
          </a:xfrm>
          <a:prstGeom prst="rect">
            <a:avLst/>
          </a:prstGeom>
          <a:ln w="28575" cmpd="sng">
            <a:solidFill>
              <a:schemeClr val="accent1">
                <a:shade val="50000"/>
              </a:schemeClr>
            </a:solidFill>
            <a:prstDash val="solid"/>
          </a:ln>
        </p:spPr>
      </p:pic>
      <p:pic>
        <p:nvPicPr>
          <p:cNvPr id="18" name="Image 16" descr="preencoded.png"/>
          <p:cNvPicPr>
            <a:picLocks noChangeAspect="1"/>
          </p:cNvPicPr>
          <p:nvPr>
            <p:custDataLst>
              <p:tags r:id="rId6"/>
            </p:custDataLst>
          </p:nvPr>
        </p:nvPicPr>
        <p:blipFill>
          <a:blip r:embed="rId33"/>
          <a:stretch>
            <a:fillRect/>
          </a:stretch>
        </p:blipFill>
        <p:spPr>
          <a:xfrm>
            <a:off x="7955314" y="3997800"/>
            <a:ext cx="266700" cy="266700"/>
          </a:xfrm>
          <a:prstGeom prst="rect">
            <a:avLst/>
          </a:prstGeom>
        </p:spPr>
      </p:pic>
      <p:pic>
        <p:nvPicPr>
          <p:cNvPr id="19" name="Image 17" descr="preencoded.png"/>
          <p:cNvPicPr>
            <a:picLocks noChangeAspect="1"/>
          </p:cNvPicPr>
          <p:nvPr/>
        </p:nvPicPr>
        <p:blipFill>
          <a:blip r:embed="rId34"/>
          <a:stretch>
            <a:fillRect/>
          </a:stretch>
        </p:blipFill>
        <p:spPr>
          <a:xfrm>
            <a:off x="652913" y="4988400"/>
            <a:ext cx="10972800" cy="952500"/>
          </a:xfrm>
          <a:prstGeom prst="rect">
            <a:avLst/>
          </a:prstGeom>
          <a:ln w="28575" cmpd="sng">
            <a:solidFill>
              <a:schemeClr val="accent1">
                <a:shade val="50000"/>
              </a:schemeClr>
            </a:solidFill>
            <a:prstDash val="solid"/>
          </a:ln>
        </p:spPr>
      </p:pic>
      <p:pic>
        <p:nvPicPr>
          <p:cNvPr id="20" name="Image 18" descr="preencoded.png"/>
          <p:cNvPicPr>
            <a:picLocks noChangeAspect="1"/>
          </p:cNvPicPr>
          <p:nvPr/>
        </p:nvPicPr>
        <p:blipFill>
          <a:blip r:embed="rId35"/>
          <a:stretch>
            <a:fillRect/>
          </a:stretch>
        </p:blipFill>
        <p:spPr>
          <a:xfrm>
            <a:off x="805313" y="5188425"/>
            <a:ext cx="228600" cy="228600"/>
          </a:xfrm>
          <a:prstGeom prst="rect">
            <a:avLst/>
          </a:prstGeom>
        </p:spPr>
      </p:pic>
      <p:pic>
        <p:nvPicPr>
          <p:cNvPr id="21" name="Image 19" descr="preencoded.png"/>
          <p:cNvPicPr>
            <a:picLocks noChangeAspect="1"/>
          </p:cNvPicPr>
          <p:nvPr/>
        </p:nvPicPr>
        <p:blipFill>
          <a:blip r:embed="rId36"/>
          <a:stretch>
            <a:fillRect/>
          </a:stretch>
        </p:blipFill>
        <p:spPr>
          <a:xfrm>
            <a:off x="6216272" y="2922234"/>
            <a:ext cx="417581" cy="417582"/>
          </a:xfrm>
          <a:prstGeom prst="rect">
            <a:avLst/>
          </a:prstGeom>
        </p:spPr>
      </p:pic>
      <p:pic>
        <p:nvPicPr>
          <p:cNvPr id="22" name="Image 20" descr="preencoded.png"/>
          <p:cNvPicPr>
            <a:picLocks noChangeAspect="1"/>
          </p:cNvPicPr>
          <p:nvPr>
            <p:custDataLst>
              <p:tags r:id="rId7"/>
            </p:custDataLst>
          </p:nvPr>
        </p:nvPicPr>
        <p:blipFill>
          <a:blip r:embed="rId37"/>
          <a:stretch>
            <a:fillRect/>
          </a:stretch>
        </p:blipFill>
        <p:spPr>
          <a:xfrm>
            <a:off x="6216272" y="3874734"/>
            <a:ext cx="417581" cy="417582"/>
          </a:xfrm>
          <a:prstGeom prst="rect">
            <a:avLst/>
          </a:prstGeom>
        </p:spPr>
      </p:pic>
      <p:pic>
        <p:nvPicPr>
          <p:cNvPr id="23" name="Image 21" descr="preencoded.png"/>
          <p:cNvPicPr>
            <a:picLocks noChangeAspect="1"/>
          </p:cNvPicPr>
          <p:nvPr/>
        </p:nvPicPr>
        <p:blipFill>
          <a:blip r:embed="rId38"/>
          <a:stretch>
            <a:fillRect/>
          </a:stretch>
        </p:blipFill>
        <p:spPr>
          <a:xfrm>
            <a:off x="4996313" y="5026500"/>
            <a:ext cx="381000" cy="19050"/>
          </a:xfrm>
          <a:prstGeom prst="rect">
            <a:avLst/>
          </a:prstGeom>
        </p:spPr>
      </p:pic>
      <p:pic>
        <p:nvPicPr>
          <p:cNvPr id="24" name="Image 22" descr="preencoded.png"/>
          <p:cNvPicPr>
            <a:picLocks noChangeAspect="1"/>
          </p:cNvPicPr>
          <p:nvPr/>
        </p:nvPicPr>
        <p:blipFill>
          <a:blip r:embed="rId39"/>
          <a:stretch>
            <a:fillRect/>
          </a:stretch>
        </p:blipFill>
        <p:spPr>
          <a:xfrm>
            <a:off x="7282313" y="5026500"/>
            <a:ext cx="381000" cy="19050"/>
          </a:xfrm>
          <a:prstGeom prst="rect">
            <a:avLst/>
          </a:prstGeom>
        </p:spPr>
      </p:pic>
      <p:sp>
        <p:nvSpPr>
          <p:cNvPr id="26" name="Text 0"/>
          <p:cNvSpPr/>
          <p:nvPr/>
        </p:nvSpPr>
        <p:spPr>
          <a:xfrm>
            <a:off x="609600" y="3048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sp>
        <p:nvSpPr>
          <p:cNvPr id="27" name="Text 1"/>
          <p:cNvSpPr/>
          <p:nvPr/>
        </p:nvSpPr>
        <p:spPr>
          <a:xfrm>
            <a:off x="1148213" y="1559400"/>
            <a:ext cx="10668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数据挑战</a:t>
            </a:r>
          </a:p>
        </p:txBody>
      </p:sp>
      <p:sp>
        <p:nvSpPr>
          <p:cNvPr id="28" name="Text 2"/>
          <p:cNvSpPr/>
          <p:nvPr/>
        </p:nvSpPr>
        <p:spPr>
          <a:xfrm>
            <a:off x="805313" y="1940400"/>
            <a:ext cx="10858500" cy="266700"/>
          </a:xfrm>
          <a:prstGeom prst="rect">
            <a:avLst/>
          </a:prstGeom>
          <a:noFill/>
        </p:spPr>
        <p:txBody>
          <a:bodyPr vert="horz" wrap="square" lIns="0" tIns="0" rIns="0" bIns="0" rtlCol="0" anchor="t"/>
          <a:lstStyle/>
          <a:p>
            <a:pPr marL="342900" indent="-342900" algn="l">
              <a:lnSpc>
                <a:spcPts val="2100"/>
              </a:lnSpc>
              <a:buSzPct val="100000"/>
              <a:buChar char="•"/>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高质量的社交对话数据稀缺</a:t>
            </a:r>
          </a:p>
        </p:txBody>
      </p:sp>
      <p:sp>
        <p:nvSpPr>
          <p:cNvPr id="29" name="Text 3"/>
          <p:cNvSpPr/>
          <p:nvPr/>
        </p:nvSpPr>
        <p:spPr>
          <a:xfrm>
            <a:off x="805313" y="2245200"/>
            <a:ext cx="10858500" cy="266700"/>
          </a:xfrm>
          <a:prstGeom prst="rect">
            <a:avLst/>
          </a:prstGeom>
          <a:noFill/>
        </p:spPr>
        <p:txBody>
          <a:bodyPr vert="horz" wrap="square" lIns="0" tIns="0" rIns="0" bIns="0" rtlCol="0" anchor="t"/>
          <a:lstStyle/>
          <a:p>
            <a:pPr marL="342900" indent="-342900" algn="l">
              <a:lnSpc>
                <a:spcPts val="2100"/>
              </a:lnSpc>
              <a:buSzPct val="100000"/>
              <a:buChar char="•"/>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人工标注海量多轮对话耗时高昂</a:t>
            </a:r>
          </a:p>
        </p:txBody>
      </p:sp>
      <p:sp>
        <p:nvSpPr>
          <p:cNvPr id="30" name="Text 4"/>
          <p:cNvSpPr/>
          <p:nvPr/>
        </p:nvSpPr>
        <p:spPr>
          <a:xfrm>
            <a:off x="1091063" y="2931000"/>
            <a:ext cx="10668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Self-instruct 解决方案</a:t>
            </a:r>
          </a:p>
        </p:txBody>
      </p:sp>
      <p:sp>
        <p:nvSpPr>
          <p:cNvPr id="31" name="Text 5"/>
          <p:cNvSpPr/>
          <p:nvPr/>
        </p:nvSpPr>
        <p:spPr>
          <a:xfrm>
            <a:off x="805313" y="3312000"/>
            <a:ext cx="630936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利用LLM生成能力自动构建高质量指令数据</a:t>
            </a:r>
          </a:p>
        </p:txBody>
      </p:sp>
      <p:sp>
        <p:nvSpPr>
          <p:cNvPr id="32" name="Text 6"/>
          <p:cNvSpPr/>
          <p:nvPr/>
        </p:nvSpPr>
        <p:spPr>
          <a:xfrm>
            <a:off x="6339338" y="3388200"/>
            <a:ext cx="5257800" cy="381000"/>
          </a:xfrm>
          <a:prstGeom prst="rect">
            <a:avLst/>
          </a:prstGeom>
          <a:noFill/>
        </p:spPr>
        <p:txBody>
          <a:bodyPr vert="horz" wrap="square" lIns="0" tIns="0" rIns="0" bIns="0" rtlCol="0" anchor="t"/>
          <a:lstStyle/>
          <a:p>
            <a:pPr marL="0" indent="0">
              <a:lnSpc>
                <a:spcPts val="1500"/>
              </a:lnSpc>
              <a:buNone/>
            </a:pPr>
            <a:r>
              <a:rPr lang="en-US" sz="1050" dirty="0">
                <a:solidFill>
                  <a:srgbClr val="E5E7EB"/>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参考 Yizhong Wang et al. (2022) "Self-instruct: Aligning language model with self generated instructions"</a:t>
            </a:r>
          </a:p>
        </p:txBody>
      </p:sp>
      <p:sp>
        <p:nvSpPr>
          <p:cNvPr id="33" name="Text 7"/>
          <p:cNvSpPr/>
          <p:nvPr>
            <p:custDataLst>
              <p:tags r:id="rId8"/>
            </p:custDataLst>
          </p:nvPr>
        </p:nvSpPr>
        <p:spPr>
          <a:xfrm>
            <a:off x="629101" y="3997800"/>
            <a:ext cx="320040" cy="266700"/>
          </a:xfrm>
          <a:prstGeom prst="rect">
            <a:avLst/>
          </a:prstGeom>
          <a:noFill/>
        </p:spPr>
        <p:txBody>
          <a:bodyPr vert="horz" wrap="square" lIns="0" tIns="0" rIns="0" bIns="0" rtlCol="0" anchor="t"/>
          <a:lstStyle/>
          <a:p>
            <a:pPr marL="0" indent="0">
              <a:lnSpc>
                <a:spcPts val="1800"/>
              </a:lnSpc>
              <a:buNone/>
            </a:pPr>
            <a:r>
              <a:rPr lang="en-US" sz="1200" b="1"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1</a:t>
            </a:r>
            <a:endParaRPr lang="en-US" sz="1200" dirty="0"/>
          </a:p>
        </p:txBody>
      </p:sp>
      <p:sp>
        <p:nvSpPr>
          <p:cNvPr id="34" name="Text 8"/>
          <p:cNvSpPr/>
          <p:nvPr>
            <p:custDataLst>
              <p:tags r:id="rId9"/>
            </p:custDataLst>
          </p:nvPr>
        </p:nvSpPr>
        <p:spPr>
          <a:xfrm>
            <a:off x="919613" y="4226400"/>
            <a:ext cx="317495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种子数据</a:t>
            </a:r>
          </a:p>
        </p:txBody>
      </p:sp>
      <p:sp>
        <p:nvSpPr>
          <p:cNvPr id="35" name="Text 9"/>
          <p:cNvSpPr/>
          <p:nvPr>
            <p:custDataLst>
              <p:tags r:id="rId10"/>
            </p:custDataLst>
          </p:nvPr>
        </p:nvSpPr>
        <p:spPr>
          <a:xfrm>
            <a:off x="767213" y="4531200"/>
            <a:ext cx="39928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人工编写少量高质量核心人设对话</a:t>
            </a:r>
          </a:p>
        </p:txBody>
      </p:sp>
      <p:sp>
        <p:nvSpPr>
          <p:cNvPr id="36" name="Text 10"/>
          <p:cNvSpPr/>
          <p:nvPr>
            <p:custDataLst>
              <p:tags r:id="rId11"/>
            </p:custDataLst>
          </p:nvPr>
        </p:nvSpPr>
        <p:spPr>
          <a:xfrm>
            <a:off x="4337451" y="3997800"/>
            <a:ext cx="320040" cy="266700"/>
          </a:xfrm>
          <a:prstGeom prst="rect">
            <a:avLst/>
          </a:prstGeom>
          <a:noFill/>
        </p:spPr>
        <p:txBody>
          <a:bodyPr vert="horz" wrap="square" lIns="0" tIns="0" rIns="0" bIns="0" rtlCol="0" anchor="t"/>
          <a:lstStyle/>
          <a:p>
            <a:pPr marL="0" indent="0">
              <a:lnSpc>
                <a:spcPts val="1800"/>
              </a:lnSpc>
              <a:buNone/>
            </a:pPr>
            <a:r>
              <a:rPr lang="en-US" sz="1200" b="1"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2</a:t>
            </a:r>
            <a:endParaRPr lang="en-US" sz="1200" dirty="0"/>
          </a:p>
        </p:txBody>
      </p:sp>
      <p:sp>
        <p:nvSpPr>
          <p:cNvPr id="37" name="Text 11"/>
          <p:cNvSpPr/>
          <p:nvPr>
            <p:custDataLst>
              <p:tags r:id="rId12"/>
            </p:custDataLst>
          </p:nvPr>
        </p:nvSpPr>
        <p:spPr>
          <a:xfrm>
            <a:off x="4627963" y="4226400"/>
            <a:ext cx="317495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指令生成</a:t>
            </a:r>
          </a:p>
        </p:txBody>
      </p:sp>
      <p:sp>
        <p:nvSpPr>
          <p:cNvPr id="38" name="Text 12"/>
          <p:cNvSpPr/>
          <p:nvPr>
            <p:custDataLst>
              <p:tags r:id="rId13"/>
            </p:custDataLst>
          </p:nvPr>
        </p:nvSpPr>
        <p:spPr>
          <a:xfrm>
            <a:off x="4475563" y="4531200"/>
            <a:ext cx="39928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基于种子数据扩展生成多样化社交话题</a:t>
            </a:r>
          </a:p>
        </p:txBody>
      </p:sp>
      <p:sp>
        <p:nvSpPr>
          <p:cNvPr id="39" name="Text 13"/>
          <p:cNvSpPr/>
          <p:nvPr>
            <p:custDataLst>
              <p:tags r:id="rId14"/>
            </p:custDataLst>
          </p:nvPr>
        </p:nvSpPr>
        <p:spPr>
          <a:xfrm>
            <a:off x="8045801" y="3997800"/>
            <a:ext cx="320040" cy="266700"/>
          </a:xfrm>
          <a:prstGeom prst="rect">
            <a:avLst/>
          </a:prstGeom>
          <a:noFill/>
        </p:spPr>
        <p:txBody>
          <a:bodyPr vert="horz" wrap="square" lIns="0" tIns="0" rIns="0" bIns="0" rtlCol="0" anchor="t"/>
          <a:lstStyle/>
          <a:p>
            <a:pPr marL="0" indent="0">
              <a:lnSpc>
                <a:spcPts val="1800"/>
              </a:lnSpc>
              <a:buNone/>
            </a:pPr>
            <a:r>
              <a:rPr lang="en-US" sz="1200" b="1"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3</a:t>
            </a:r>
            <a:endParaRPr lang="en-US" sz="1200" dirty="0"/>
          </a:p>
        </p:txBody>
      </p:sp>
      <p:sp>
        <p:nvSpPr>
          <p:cNvPr id="40" name="Text 14"/>
          <p:cNvSpPr/>
          <p:nvPr>
            <p:custDataLst>
              <p:tags r:id="rId15"/>
            </p:custDataLst>
          </p:nvPr>
        </p:nvSpPr>
        <p:spPr>
          <a:xfrm>
            <a:off x="8336314" y="4226400"/>
            <a:ext cx="3174950" cy="266700"/>
          </a:xfrm>
          <a:prstGeom prst="rect">
            <a:avLst/>
          </a:prstGeom>
          <a:noFill/>
        </p:spPr>
        <p:txBody>
          <a:bodyPr vert="horz" wrap="square" lIns="0" tIns="0" rIns="0" bIns="0" rtlCol="0" anchor="t"/>
          <a:lstStyle/>
          <a:p>
            <a:pPr marL="0" indent="0">
              <a:lnSpc>
                <a:spcPts val="2100"/>
              </a:lnSpc>
              <a:buNone/>
            </a:pPr>
            <a:r>
              <a:rPr lang="en-US" sz="15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质量过滤</a:t>
            </a:r>
          </a:p>
        </p:txBody>
      </p:sp>
      <p:sp>
        <p:nvSpPr>
          <p:cNvPr id="41" name="Text 15"/>
          <p:cNvSpPr/>
          <p:nvPr>
            <p:custDataLst>
              <p:tags r:id="rId16"/>
            </p:custDataLst>
          </p:nvPr>
        </p:nvSpPr>
        <p:spPr>
          <a:xfrm>
            <a:off x="8199180" y="4531200"/>
            <a:ext cx="39928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人工校验生成数据符合度</a:t>
            </a:r>
          </a:p>
        </p:txBody>
      </p:sp>
      <p:sp>
        <p:nvSpPr>
          <p:cNvPr id="42" name="Text 16"/>
          <p:cNvSpPr/>
          <p:nvPr/>
        </p:nvSpPr>
        <p:spPr>
          <a:xfrm>
            <a:off x="1148213" y="5140800"/>
            <a:ext cx="10668000" cy="304800"/>
          </a:xfrm>
          <a:prstGeom prst="rect">
            <a:avLst/>
          </a:prstGeom>
          <a:noFill/>
        </p:spPr>
        <p:txBody>
          <a:bodyPr vert="horz" wrap="square" lIns="0" tIns="0" rIns="0" bIns="0" rtlCol="0" anchor="t"/>
          <a:lstStyle/>
          <a:p>
            <a:pPr marL="0" indent="0">
              <a:lnSpc>
                <a:spcPts val="2400"/>
              </a:lnSpc>
              <a:buNone/>
            </a:pPr>
            <a:r>
              <a:rPr lang="en-US" sz="18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数据成果</a:t>
            </a:r>
          </a:p>
        </p:txBody>
      </p:sp>
      <p:sp>
        <p:nvSpPr>
          <p:cNvPr id="43" name="Text 17"/>
          <p:cNvSpPr/>
          <p:nvPr/>
        </p:nvSpPr>
        <p:spPr>
          <a:xfrm>
            <a:off x="805313" y="5521800"/>
            <a:ext cx="12801600" cy="266700"/>
          </a:xfrm>
          <a:prstGeom prst="rect">
            <a:avLst/>
          </a:prstGeom>
          <a:noFill/>
        </p:spPr>
        <p:txBody>
          <a:bodyPr vert="horz" wrap="square" lIns="0" tIns="0" rIns="0" bIns="0" rtlCol="0" anchor="t"/>
          <a:lstStyle/>
          <a:p>
            <a:pPr marL="0" indent="0">
              <a:lnSpc>
                <a:spcPts val="2100"/>
              </a:lnSpc>
              <a:buNone/>
            </a:pP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收集处理</a:t>
            </a:r>
            <a:r>
              <a:rPr lang="en-US" sz="135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350" dirty="0">
                <a:solidFill>
                  <a:srgbClr val="FF7F50"/>
                </a:solidFill>
                <a:latin typeface="Noto Sans SC" panose="020B0200000000000000" pitchFamily="34" charset="-122"/>
                <a:ea typeface="Noto Sans SC" panose="020B0200000000000000" pitchFamily="34" charset="-122"/>
                <a:cs typeface="Noto Sans SC" panose="020B0200000000000000" pitchFamily="34" charset="-120"/>
              </a:rPr>
              <a:t>2843</a:t>
            </a:r>
            <a:r>
              <a:rPr lang="en-US" sz="135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条高质量对话数据 </a:t>
            </a: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(训练集 2558 / 测试集 285)</a:t>
            </a: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 ，所有数据包含</a:t>
            </a:r>
            <a:r>
              <a:rPr lang="en-US" sz="135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350" dirty="0">
                <a:solidFill>
                  <a:srgbClr val="FF7F50"/>
                </a:solidFill>
                <a:latin typeface="Noto Sans SC" panose="020B0200000000000000" pitchFamily="34" charset="-122"/>
                <a:ea typeface="Noto Sans SC" panose="020B0200000000000000" pitchFamily="34" charset="-122"/>
                <a:cs typeface="Noto Sans SC" panose="020B0200000000000000" pitchFamily="34" charset="-120"/>
              </a:rPr>
              <a:t>System Prompt</a:t>
            </a:r>
            <a:r>
              <a:rPr lang="en-US" sz="1350" dirty="0">
                <a:solidFill>
                  <a:srgbClr val="F3F4F6"/>
                </a:solidFill>
                <a:latin typeface="Noto Sans SC" panose="020B0200000000000000" pitchFamily="34" charset="-122"/>
                <a:ea typeface="Noto Sans SC" panose="020B0200000000000000" pitchFamily="34" charset="-122"/>
                <a:cs typeface="Noto Sans SC" panose="020B0200000000000000" pitchFamily="34" charset="-120"/>
              </a:rPr>
              <a:t> </a:t>
            </a:r>
            <a:r>
              <a:rPr lang="en-US" sz="13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强制人设约束</a:t>
            </a:r>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数据构建策略</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905000" cy="1428750"/>
          </a:xfrm>
          <a:prstGeom prst="rect">
            <a:avLst/>
          </a:prstGeom>
        </p:spPr>
      </p:pic>
      <p:pic>
        <p:nvPicPr>
          <p:cNvPr id="4" name="Image 2" descr="preencoded.png"/>
          <p:cNvPicPr>
            <a:picLocks noChangeAspect="1"/>
          </p:cNvPicPr>
          <p:nvPr/>
        </p:nvPicPr>
        <p:blipFill>
          <a:blip r:embed="rId4"/>
          <a:stretch>
            <a:fillRect/>
          </a:stretch>
        </p:blipFill>
        <p:spPr>
          <a:xfrm>
            <a:off x="9334500" y="5429250"/>
            <a:ext cx="1905000" cy="1905000"/>
          </a:xfrm>
          <a:prstGeom prst="rect">
            <a:avLst/>
          </a:prstGeom>
        </p:spPr>
      </p:pic>
      <p:pic>
        <p:nvPicPr>
          <p:cNvPr id="5" name="Image 3" descr="preencoded.png"/>
          <p:cNvPicPr>
            <a:picLocks noChangeAspect="1"/>
          </p:cNvPicPr>
          <p:nvPr/>
        </p:nvPicPr>
        <p:blipFill>
          <a:blip r:embed="rId5"/>
          <a:stretch>
            <a:fillRect/>
          </a:stretch>
        </p:blipFill>
        <p:spPr>
          <a:xfrm>
            <a:off x="609600" y="838200"/>
            <a:ext cx="914400" cy="38100"/>
          </a:xfrm>
          <a:prstGeom prst="rect">
            <a:avLst/>
          </a:prstGeom>
        </p:spPr>
      </p:pic>
      <p:pic>
        <p:nvPicPr>
          <p:cNvPr id="6" name="Image 4" descr="preencoded.png"/>
          <p:cNvPicPr>
            <a:picLocks noChangeAspect="1"/>
          </p:cNvPicPr>
          <p:nvPr/>
        </p:nvPicPr>
        <p:blipFill>
          <a:blip r:embed="rId6"/>
          <a:stretch>
            <a:fillRect/>
          </a:stretch>
        </p:blipFill>
        <p:spPr>
          <a:xfrm>
            <a:off x="609600" y="1104900"/>
            <a:ext cx="5334000" cy="2705100"/>
          </a:xfrm>
          <a:prstGeom prst="rect">
            <a:avLst/>
          </a:prstGeom>
          <a:ln w="28575" cmpd="sng">
            <a:solidFill>
              <a:schemeClr val="accent1">
                <a:shade val="50000"/>
              </a:schemeClr>
            </a:solidFill>
            <a:prstDash val="solid"/>
          </a:ln>
        </p:spPr>
      </p:pic>
      <p:pic>
        <p:nvPicPr>
          <p:cNvPr id="7" name="Image 5" descr="preencoded.png"/>
          <p:cNvPicPr>
            <a:picLocks noChangeAspect="1"/>
          </p:cNvPicPr>
          <p:nvPr/>
        </p:nvPicPr>
        <p:blipFill>
          <a:blip r:embed="rId7"/>
          <a:stretch>
            <a:fillRect/>
          </a:stretch>
        </p:blipFill>
        <p:spPr>
          <a:xfrm>
            <a:off x="800100" y="1295400"/>
            <a:ext cx="457200" cy="457200"/>
          </a:xfrm>
          <a:prstGeom prst="rect">
            <a:avLst/>
          </a:prstGeom>
        </p:spPr>
      </p:pic>
      <p:pic>
        <p:nvPicPr>
          <p:cNvPr id="8" name="Image 6" descr="preencoded.png"/>
          <p:cNvPicPr>
            <a:picLocks noChangeAspect="1"/>
          </p:cNvPicPr>
          <p:nvPr/>
        </p:nvPicPr>
        <p:blipFill>
          <a:blip r:embed="rId8"/>
          <a:stretch>
            <a:fillRect/>
          </a:stretch>
        </p:blipFill>
        <p:spPr>
          <a:xfrm>
            <a:off x="885825" y="1371600"/>
            <a:ext cx="285750" cy="304800"/>
          </a:xfrm>
          <a:prstGeom prst="rect">
            <a:avLst/>
          </a:prstGeom>
        </p:spPr>
      </p:pic>
      <p:pic>
        <p:nvPicPr>
          <p:cNvPr id="9" name="Image 7" descr="preencoded.png"/>
          <p:cNvPicPr>
            <a:picLocks noChangeAspect="1"/>
          </p:cNvPicPr>
          <p:nvPr/>
        </p:nvPicPr>
        <p:blipFill>
          <a:blip r:embed="rId9"/>
          <a:stretch>
            <a:fillRect/>
          </a:stretch>
        </p:blipFill>
        <p:spPr>
          <a:xfrm>
            <a:off x="800100" y="1905000"/>
            <a:ext cx="4953000" cy="685800"/>
          </a:xfrm>
          <a:prstGeom prst="rect">
            <a:avLst/>
          </a:prstGeom>
        </p:spPr>
      </p:pic>
      <p:pic>
        <p:nvPicPr>
          <p:cNvPr id="10" name="Image 8" descr="preencoded.png"/>
          <p:cNvPicPr>
            <a:picLocks noChangeAspect="1"/>
          </p:cNvPicPr>
          <p:nvPr/>
        </p:nvPicPr>
        <p:blipFill>
          <a:blip r:embed="rId10"/>
          <a:stretch>
            <a:fillRect/>
          </a:stretch>
        </p:blipFill>
        <p:spPr>
          <a:xfrm>
            <a:off x="914400" y="2057400"/>
            <a:ext cx="114300" cy="133350"/>
          </a:xfrm>
          <a:prstGeom prst="rect">
            <a:avLst/>
          </a:prstGeom>
        </p:spPr>
      </p:pic>
      <p:pic>
        <p:nvPicPr>
          <p:cNvPr id="11" name="Image 9" descr="preencoded.png"/>
          <p:cNvPicPr>
            <a:picLocks noChangeAspect="1"/>
          </p:cNvPicPr>
          <p:nvPr/>
        </p:nvPicPr>
        <p:blipFill>
          <a:blip r:embed="rId11"/>
          <a:stretch>
            <a:fillRect/>
          </a:stretch>
        </p:blipFill>
        <p:spPr>
          <a:xfrm>
            <a:off x="800100" y="2705100"/>
            <a:ext cx="4953000" cy="914400"/>
          </a:xfrm>
          <a:prstGeom prst="rect">
            <a:avLst/>
          </a:prstGeom>
        </p:spPr>
      </p:pic>
      <p:pic>
        <p:nvPicPr>
          <p:cNvPr id="12" name="Image 10" descr="preencoded.png"/>
          <p:cNvPicPr>
            <a:picLocks noChangeAspect="1"/>
          </p:cNvPicPr>
          <p:nvPr/>
        </p:nvPicPr>
        <p:blipFill>
          <a:blip r:embed="rId12"/>
          <a:stretch>
            <a:fillRect/>
          </a:stretch>
        </p:blipFill>
        <p:spPr>
          <a:xfrm>
            <a:off x="914400" y="2857500"/>
            <a:ext cx="171450" cy="133350"/>
          </a:xfrm>
          <a:prstGeom prst="rect">
            <a:avLst/>
          </a:prstGeom>
        </p:spPr>
      </p:pic>
      <p:pic>
        <p:nvPicPr>
          <p:cNvPr id="13" name="Image 11" descr="preencoded.png"/>
          <p:cNvPicPr>
            <a:picLocks noChangeAspect="1"/>
          </p:cNvPicPr>
          <p:nvPr/>
        </p:nvPicPr>
        <p:blipFill>
          <a:blip r:embed="rId13"/>
          <a:stretch>
            <a:fillRect/>
          </a:stretch>
        </p:blipFill>
        <p:spPr>
          <a:xfrm>
            <a:off x="6248400" y="1104900"/>
            <a:ext cx="5334000" cy="2705100"/>
          </a:xfrm>
          <a:prstGeom prst="rect">
            <a:avLst/>
          </a:prstGeom>
          <a:ln w="28575" cmpd="sng">
            <a:solidFill>
              <a:schemeClr val="accent1">
                <a:shade val="50000"/>
              </a:schemeClr>
            </a:solidFill>
            <a:prstDash val="solid"/>
          </a:ln>
        </p:spPr>
      </p:pic>
      <p:pic>
        <p:nvPicPr>
          <p:cNvPr id="14" name="Image 12" descr="preencoded.png"/>
          <p:cNvPicPr>
            <a:picLocks noChangeAspect="1"/>
          </p:cNvPicPr>
          <p:nvPr/>
        </p:nvPicPr>
        <p:blipFill>
          <a:blip r:embed="rId14"/>
          <a:stretch>
            <a:fillRect/>
          </a:stretch>
        </p:blipFill>
        <p:spPr>
          <a:xfrm>
            <a:off x="6438900" y="129540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6553200" y="1371600"/>
            <a:ext cx="228600" cy="304800"/>
          </a:xfrm>
          <a:prstGeom prst="rect">
            <a:avLst/>
          </a:prstGeom>
        </p:spPr>
      </p:pic>
      <p:pic>
        <p:nvPicPr>
          <p:cNvPr id="16" name="Image 14" descr="preencoded.png"/>
          <p:cNvPicPr>
            <a:picLocks noChangeAspect="1"/>
          </p:cNvPicPr>
          <p:nvPr/>
        </p:nvPicPr>
        <p:blipFill>
          <a:blip r:embed="rId16"/>
          <a:stretch>
            <a:fillRect/>
          </a:stretch>
        </p:blipFill>
        <p:spPr>
          <a:xfrm>
            <a:off x="6438900" y="1905000"/>
            <a:ext cx="4953000" cy="685800"/>
          </a:xfrm>
          <a:prstGeom prst="rect">
            <a:avLst/>
          </a:prstGeom>
        </p:spPr>
      </p:pic>
      <p:pic>
        <p:nvPicPr>
          <p:cNvPr id="17" name="Image 15" descr="preencoded.png"/>
          <p:cNvPicPr>
            <a:picLocks noChangeAspect="1"/>
          </p:cNvPicPr>
          <p:nvPr/>
        </p:nvPicPr>
        <p:blipFill>
          <a:blip r:embed="rId10"/>
          <a:stretch>
            <a:fillRect/>
          </a:stretch>
        </p:blipFill>
        <p:spPr>
          <a:xfrm>
            <a:off x="6553200" y="2057400"/>
            <a:ext cx="114300" cy="133350"/>
          </a:xfrm>
          <a:prstGeom prst="rect">
            <a:avLst/>
          </a:prstGeom>
        </p:spPr>
      </p:pic>
      <p:pic>
        <p:nvPicPr>
          <p:cNvPr id="18" name="Image 16" descr="preencoded.png"/>
          <p:cNvPicPr>
            <a:picLocks noChangeAspect="1"/>
          </p:cNvPicPr>
          <p:nvPr/>
        </p:nvPicPr>
        <p:blipFill>
          <a:blip r:embed="rId17"/>
          <a:stretch>
            <a:fillRect/>
          </a:stretch>
        </p:blipFill>
        <p:spPr>
          <a:xfrm>
            <a:off x="6438900" y="2705100"/>
            <a:ext cx="4953000" cy="685800"/>
          </a:xfrm>
          <a:prstGeom prst="rect">
            <a:avLst/>
          </a:prstGeom>
        </p:spPr>
      </p:pic>
      <p:pic>
        <p:nvPicPr>
          <p:cNvPr id="19" name="Image 17" descr="preencoded.png"/>
          <p:cNvPicPr>
            <a:picLocks noChangeAspect="1"/>
          </p:cNvPicPr>
          <p:nvPr/>
        </p:nvPicPr>
        <p:blipFill>
          <a:blip r:embed="rId12"/>
          <a:stretch>
            <a:fillRect/>
          </a:stretch>
        </p:blipFill>
        <p:spPr>
          <a:xfrm>
            <a:off x="6553200" y="2857500"/>
            <a:ext cx="171450" cy="133350"/>
          </a:xfrm>
          <a:prstGeom prst="rect">
            <a:avLst/>
          </a:prstGeom>
        </p:spPr>
      </p:pic>
      <p:pic>
        <p:nvPicPr>
          <p:cNvPr id="20" name="Image 18" descr="preencoded.png"/>
          <p:cNvPicPr>
            <a:picLocks noChangeAspect="1"/>
          </p:cNvPicPr>
          <p:nvPr/>
        </p:nvPicPr>
        <p:blipFill>
          <a:blip r:embed="rId18"/>
          <a:stretch>
            <a:fillRect/>
          </a:stretch>
        </p:blipFill>
        <p:spPr>
          <a:xfrm>
            <a:off x="609600" y="4038600"/>
            <a:ext cx="10972800" cy="1676400"/>
          </a:xfrm>
          <a:prstGeom prst="rect">
            <a:avLst/>
          </a:prstGeom>
          <a:ln w="28575" cmpd="sng">
            <a:solidFill>
              <a:schemeClr val="accent1">
                <a:shade val="50000"/>
              </a:schemeClr>
            </a:solidFill>
            <a:prstDash val="solid"/>
          </a:ln>
        </p:spPr>
      </p:pic>
      <p:pic>
        <p:nvPicPr>
          <p:cNvPr id="21" name="Image 19" descr="preencoded.png"/>
          <p:cNvPicPr>
            <a:picLocks noChangeAspect="1"/>
          </p:cNvPicPr>
          <p:nvPr/>
        </p:nvPicPr>
        <p:blipFill>
          <a:blip r:embed="rId19"/>
          <a:stretch>
            <a:fillRect/>
          </a:stretch>
        </p:blipFill>
        <p:spPr>
          <a:xfrm>
            <a:off x="800100" y="4276725"/>
            <a:ext cx="238125" cy="190500"/>
          </a:xfrm>
          <a:prstGeom prst="rect">
            <a:avLst/>
          </a:prstGeom>
        </p:spPr>
      </p:pic>
      <p:pic>
        <p:nvPicPr>
          <p:cNvPr id="22" name="Image 20" descr="preencoded.png"/>
          <p:cNvPicPr>
            <a:picLocks noChangeAspect="1"/>
          </p:cNvPicPr>
          <p:nvPr/>
        </p:nvPicPr>
        <p:blipFill>
          <a:blip r:embed="rId20"/>
          <a:stretch>
            <a:fillRect/>
          </a:stretch>
        </p:blipFill>
        <p:spPr>
          <a:xfrm>
            <a:off x="800100" y="4610100"/>
            <a:ext cx="3429000" cy="914400"/>
          </a:xfrm>
          <a:prstGeom prst="rect">
            <a:avLst/>
          </a:prstGeom>
        </p:spPr>
      </p:pic>
      <p:pic>
        <p:nvPicPr>
          <p:cNvPr id="23" name="Image 21" descr="preencoded.png"/>
          <p:cNvPicPr>
            <a:picLocks noChangeAspect="1"/>
          </p:cNvPicPr>
          <p:nvPr/>
        </p:nvPicPr>
        <p:blipFill>
          <a:blip r:embed="rId21"/>
          <a:stretch>
            <a:fillRect/>
          </a:stretch>
        </p:blipFill>
        <p:spPr>
          <a:xfrm>
            <a:off x="914400" y="4762500"/>
            <a:ext cx="190500" cy="152400"/>
          </a:xfrm>
          <a:prstGeom prst="rect">
            <a:avLst/>
          </a:prstGeom>
        </p:spPr>
      </p:pic>
      <p:pic>
        <p:nvPicPr>
          <p:cNvPr id="24" name="Image 22" descr="preencoded.png"/>
          <p:cNvPicPr>
            <a:picLocks noChangeAspect="1"/>
          </p:cNvPicPr>
          <p:nvPr/>
        </p:nvPicPr>
        <p:blipFill>
          <a:blip r:embed="rId20"/>
          <a:stretch>
            <a:fillRect/>
          </a:stretch>
        </p:blipFill>
        <p:spPr>
          <a:xfrm>
            <a:off x="4381500" y="4610100"/>
            <a:ext cx="3429000" cy="914400"/>
          </a:xfrm>
          <a:prstGeom prst="rect">
            <a:avLst/>
          </a:prstGeom>
        </p:spPr>
      </p:pic>
      <p:pic>
        <p:nvPicPr>
          <p:cNvPr id="25" name="Image 23" descr="preencoded.png"/>
          <p:cNvPicPr>
            <a:picLocks noChangeAspect="1"/>
          </p:cNvPicPr>
          <p:nvPr/>
        </p:nvPicPr>
        <p:blipFill>
          <a:blip r:embed="rId22"/>
          <a:stretch>
            <a:fillRect/>
          </a:stretch>
        </p:blipFill>
        <p:spPr>
          <a:xfrm>
            <a:off x="4495800" y="4762500"/>
            <a:ext cx="152400" cy="152400"/>
          </a:xfrm>
          <a:prstGeom prst="rect">
            <a:avLst/>
          </a:prstGeom>
        </p:spPr>
      </p:pic>
      <p:pic>
        <p:nvPicPr>
          <p:cNvPr id="26" name="Image 24" descr="preencoded.png"/>
          <p:cNvPicPr>
            <a:picLocks noChangeAspect="1"/>
          </p:cNvPicPr>
          <p:nvPr/>
        </p:nvPicPr>
        <p:blipFill>
          <a:blip r:embed="rId20"/>
          <a:stretch>
            <a:fillRect/>
          </a:stretch>
        </p:blipFill>
        <p:spPr>
          <a:xfrm>
            <a:off x="7962900" y="4610100"/>
            <a:ext cx="3429000" cy="914400"/>
          </a:xfrm>
          <a:prstGeom prst="rect">
            <a:avLst/>
          </a:prstGeom>
        </p:spPr>
      </p:pic>
      <p:pic>
        <p:nvPicPr>
          <p:cNvPr id="27" name="Image 25" descr="preencoded.png"/>
          <p:cNvPicPr>
            <a:picLocks noChangeAspect="1"/>
          </p:cNvPicPr>
          <p:nvPr/>
        </p:nvPicPr>
        <p:blipFill>
          <a:blip r:embed="rId23"/>
          <a:stretch>
            <a:fillRect/>
          </a:stretch>
        </p:blipFill>
        <p:spPr>
          <a:xfrm>
            <a:off x="8077200" y="4762500"/>
            <a:ext cx="152400" cy="152400"/>
          </a:xfrm>
          <a:prstGeom prst="rect">
            <a:avLst/>
          </a:prstGeom>
        </p:spPr>
      </p:pic>
      <p:sp>
        <p:nvSpPr>
          <p:cNvPr id="29" name="Text 0"/>
          <p:cNvSpPr/>
          <p:nvPr/>
        </p:nvSpPr>
        <p:spPr>
          <a:xfrm>
            <a:off x="609600" y="381000"/>
            <a:ext cx="10972800" cy="381000"/>
          </a:xfrm>
          <a:prstGeom prst="rect">
            <a:avLst/>
          </a:prstGeom>
          <a:noFill/>
        </p:spPr>
        <p:txBody>
          <a:bodyPr vert="horz" wrap="square" lIns="0" tIns="0" rIns="0" bIns="0" rtlCol="0" anchor="t"/>
          <a:lstStyle/>
          <a:p>
            <a:pPr marL="0" indent="0">
              <a:lnSpc>
                <a:spcPts val="3000"/>
              </a:lnSpc>
              <a:buNone/>
            </a:pPr>
            <a:endParaRPr lang="en-US" sz="2700" dirty="0"/>
          </a:p>
        </p:txBody>
      </p:sp>
      <p:sp>
        <p:nvSpPr>
          <p:cNvPr id="30" name="Text 1"/>
          <p:cNvSpPr/>
          <p:nvPr/>
        </p:nvSpPr>
        <p:spPr>
          <a:xfrm>
            <a:off x="1409700" y="1390650"/>
            <a:ext cx="91440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导师场景</a:t>
            </a:r>
          </a:p>
        </p:txBody>
      </p:sp>
      <p:sp>
        <p:nvSpPr>
          <p:cNvPr id="31" name="Text 2"/>
          <p:cNvSpPr/>
          <p:nvPr/>
        </p:nvSpPr>
        <p:spPr>
          <a:xfrm>
            <a:off x="1104900" y="2019300"/>
            <a:ext cx="472440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用户</a:t>
            </a:r>
          </a:p>
        </p:txBody>
      </p:sp>
      <p:sp>
        <p:nvSpPr>
          <p:cNvPr id="32" name="Text 3"/>
          <p:cNvSpPr/>
          <p:nvPr/>
        </p:nvSpPr>
        <p:spPr>
          <a:xfrm>
            <a:off x="914400" y="2247900"/>
            <a:ext cx="47244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别只会堆工作量，你打算怎么解决？</a:t>
            </a:r>
          </a:p>
        </p:txBody>
      </p:sp>
      <p:sp>
        <p:nvSpPr>
          <p:cNvPr id="33" name="Text 4"/>
          <p:cNvSpPr/>
          <p:nvPr/>
        </p:nvSpPr>
        <p:spPr>
          <a:xfrm>
            <a:off x="1162050" y="2819400"/>
            <a:ext cx="472440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助手</a:t>
            </a:r>
          </a:p>
        </p:txBody>
      </p:sp>
      <p:sp>
        <p:nvSpPr>
          <p:cNvPr id="34" name="Text 5"/>
          <p:cNvSpPr/>
          <p:nvPr/>
        </p:nvSpPr>
        <p:spPr>
          <a:xfrm>
            <a:off x="914400" y="3048000"/>
            <a:ext cx="4724400" cy="4572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老师，我的思路是'先把坑填平，再把路铺顺'...力争让结果曲线对齐您的心电图节奏。</a:t>
            </a:r>
          </a:p>
        </p:txBody>
      </p:sp>
      <p:sp>
        <p:nvSpPr>
          <p:cNvPr id="35" name="Text 6"/>
          <p:cNvSpPr/>
          <p:nvPr/>
        </p:nvSpPr>
        <p:spPr>
          <a:xfrm>
            <a:off x="7048500" y="1390650"/>
            <a:ext cx="914400" cy="266700"/>
          </a:xfrm>
          <a:prstGeom prst="rect">
            <a:avLst/>
          </a:prstGeom>
          <a:noFill/>
        </p:spPr>
        <p:txBody>
          <a:bodyPr vert="horz" wrap="square" lIns="0" tIns="0" rIns="0" bIns="0" rtlCol="0" anchor="t"/>
          <a:lstStyle/>
          <a:p>
            <a:pPr marL="0" indent="0">
              <a:lnSpc>
                <a:spcPts val="2100"/>
              </a:lnSpc>
              <a:buNone/>
            </a:pP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女友场景</a:t>
            </a:r>
          </a:p>
        </p:txBody>
      </p:sp>
      <p:sp>
        <p:nvSpPr>
          <p:cNvPr id="36" name="Text 7"/>
          <p:cNvSpPr/>
          <p:nvPr/>
        </p:nvSpPr>
        <p:spPr>
          <a:xfrm>
            <a:off x="6743700" y="2019300"/>
            <a:ext cx="472440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用户</a:t>
            </a:r>
          </a:p>
        </p:txBody>
      </p:sp>
      <p:sp>
        <p:nvSpPr>
          <p:cNvPr id="37" name="Text 8"/>
          <p:cNvSpPr/>
          <p:nvPr/>
        </p:nvSpPr>
        <p:spPr>
          <a:xfrm>
            <a:off x="6553200" y="2247900"/>
            <a:ext cx="472440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今天我要尝试一个新菜</a:t>
            </a:r>
            <a:r>
              <a:rPr lang="en-US" sz="1200"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a:t>
            </a:r>
            <a:endParaRPr lang="en-US" sz="1200" dirty="0"/>
          </a:p>
        </p:txBody>
      </p:sp>
      <p:sp>
        <p:nvSpPr>
          <p:cNvPr id="38" name="Text 9"/>
          <p:cNvSpPr/>
          <p:nvPr/>
        </p:nvSpPr>
        <p:spPr>
          <a:xfrm>
            <a:off x="6800850" y="2819400"/>
            <a:ext cx="472440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助手</a:t>
            </a:r>
          </a:p>
        </p:txBody>
      </p:sp>
      <p:sp>
        <p:nvSpPr>
          <p:cNvPr id="39" name="Text 10"/>
          <p:cNvSpPr/>
          <p:nvPr/>
        </p:nvSpPr>
        <p:spPr>
          <a:xfrm>
            <a:off x="6553200" y="3048000"/>
            <a:ext cx="566928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别了吧...上次你尝试新菜，厨房差点着火。</a:t>
            </a:r>
          </a:p>
        </p:txBody>
      </p:sp>
      <p:sp>
        <p:nvSpPr>
          <p:cNvPr id="40" name="Text 11"/>
          <p:cNvSpPr/>
          <p:nvPr/>
        </p:nvSpPr>
        <p:spPr>
          <a:xfrm>
            <a:off x="1152525" y="4229100"/>
            <a:ext cx="10591800" cy="266700"/>
          </a:xfrm>
          <a:prstGeom prst="rect">
            <a:avLst/>
          </a:prstGeom>
          <a:noFill/>
        </p:spPr>
        <p:txBody>
          <a:bodyPr vert="horz" wrap="square" lIns="0" tIns="0" rIns="0" bIns="0" rtlCol="0" anchor="t"/>
          <a:lstStyle/>
          <a:p>
            <a:pPr marL="0" indent="0">
              <a:lnSpc>
                <a:spcPts val="2100"/>
              </a:lnSpc>
              <a:buNone/>
            </a:pPr>
            <a:r>
              <a:rPr lang="en-US" sz="1500" b="1" dirty="0">
                <a:solidFill>
                  <a:srgbClr val="FFFFFF"/>
                </a:solidFill>
                <a:latin typeface="Noto Sans SC" panose="020B0200000000000000" pitchFamily="34" charset="-122"/>
                <a:ea typeface="Noto Sans SC" panose="020B0200000000000000" pitchFamily="34" charset="-122"/>
                <a:cs typeface="Noto Sans SC" panose="020B0200000000000000" pitchFamily="34" charset="-120"/>
              </a:rPr>
              <a:t>S</a:t>
            </a:r>
            <a:r>
              <a:rPr lang="en-US" sz="15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ystem Prompt 特点</a:t>
            </a:r>
          </a:p>
        </p:txBody>
      </p:sp>
      <p:sp>
        <p:nvSpPr>
          <p:cNvPr id="41" name="Text 12"/>
          <p:cNvSpPr/>
          <p:nvPr/>
        </p:nvSpPr>
        <p:spPr>
          <a:xfrm>
            <a:off x="1181100" y="4724400"/>
            <a:ext cx="7315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语气定义</a:t>
            </a:r>
          </a:p>
        </p:txBody>
      </p:sp>
      <p:sp>
        <p:nvSpPr>
          <p:cNvPr id="42" name="Text 13"/>
          <p:cNvSpPr/>
          <p:nvPr/>
        </p:nvSpPr>
        <p:spPr>
          <a:xfrm>
            <a:off x="914400" y="5029200"/>
            <a:ext cx="3200400" cy="3810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明确指定对话的语气和风格，如"尊敬亲切"或"幽默暧昧"</a:t>
            </a:r>
          </a:p>
        </p:txBody>
      </p:sp>
      <p:sp>
        <p:nvSpPr>
          <p:cNvPr id="43" name="Text 14"/>
          <p:cNvSpPr/>
          <p:nvPr/>
        </p:nvSpPr>
        <p:spPr>
          <a:xfrm>
            <a:off x="4724400" y="4724400"/>
            <a:ext cx="7315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禁忌列表</a:t>
            </a:r>
          </a:p>
        </p:txBody>
      </p:sp>
      <p:sp>
        <p:nvSpPr>
          <p:cNvPr id="44" name="Text 15"/>
          <p:cNvSpPr/>
          <p:nvPr/>
        </p:nvSpPr>
        <p:spPr>
          <a:xfrm>
            <a:off x="4495800" y="5029200"/>
            <a:ext cx="384048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明确禁止的行为，如"不撒娇卖萌"等不符合场景的表达</a:t>
            </a:r>
          </a:p>
        </p:txBody>
      </p:sp>
      <p:sp>
        <p:nvSpPr>
          <p:cNvPr id="45" name="Text 16"/>
          <p:cNvSpPr/>
          <p:nvPr/>
        </p:nvSpPr>
        <p:spPr>
          <a:xfrm>
            <a:off x="8305800" y="4724400"/>
            <a:ext cx="731520" cy="228600"/>
          </a:xfrm>
          <a:prstGeom prst="rect">
            <a:avLst/>
          </a:prstGeom>
          <a:noFill/>
        </p:spPr>
        <p:txBody>
          <a:bodyPr vert="horz" wrap="square" lIns="0" tIns="0" rIns="0" bIns="0" rtlCol="0" anchor="t"/>
          <a:lstStyle/>
          <a:p>
            <a:pPr marL="0" indent="0">
              <a:lnSpc>
                <a:spcPts val="1800"/>
              </a:lnSpc>
              <a:buNone/>
            </a:pPr>
            <a:r>
              <a:rPr lang="en-US" sz="120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应对策略</a:t>
            </a:r>
          </a:p>
        </p:txBody>
      </p:sp>
      <p:sp>
        <p:nvSpPr>
          <p:cNvPr id="46" name="Text 17"/>
          <p:cNvSpPr/>
          <p:nvPr/>
        </p:nvSpPr>
        <p:spPr>
          <a:xfrm>
            <a:off x="8077200" y="5029200"/>
            <a:ext cx="3840480" cy="190500"/>
          </a:xfrm>
          <a:prstGeom prst="rect">
            <a:avLst/>
          </a:prstGeom>
          <a:noFill/>
        </p:spPr>
        <p:txBody>
          <a:bodyPr vert="horz" wrap="square" lIns="0" tIns="0" rIns="0" bIns="0" rtlCol="0" anchor="t"/>
          <a:lstStyle/>
          <a:p>
            <a:pPr marL="0" indent="0">
              <a:lnSpc>
                <a:spcPts val="1500"/>
              </a:lnSpc>
              <a:buNone/>
            </a:pPr>
            <a:r>
              <a:rPr lang="en-US" sz="1050"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提供具体的回复策略和思路，确保回复符合场景需求</a:t>
            </a:r>
          </a:p>
        </p:txBody>
      </p:sp>
      <p:grpSp>
        <p:nvGrpSpPr>
          <p:cNvPr id="104" name="组合 3"/>
          <p:cNvGrpSpPr/>
          <p:nvPr/>
        </p:nvGrpSpPr>
        <p:grpSpPr>
          <a:xfrm>
            <a:off x="-400089" y="206615"/>
            <a:ext cx="3456384" cy="734108"/>
            <a:chOff x="-240704" y="246620"/>
            <a:chExt cx="3456384" cy="734108"/>
          </a:xfrm>
        </p:grpSpPr>
        <p:sp>
          <p:nvSpPr>
            <p:cNvPr id="1048986" name="矩形: 圆角 1"/>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pitchFamily="34" charset="-122"/>
                <a:cs typeface="+mn-cs"/>
              </a:endParaRPr>
            </a:p>
          </p:txBody>
        </p:sp>
        <p:sp>
          <p:nvSpPr>
            <p:cNvPr id="1048987" name="文本占位符 3"/>
            <p:cNvSpPr txBox="1"/>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pPr>
              <a:r>
                <a:rPr kumimoji="0" lang="zh-CN" altLang="en-US" sz="2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数据样例展示</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9&quot;:[20343412,20348563,20348566,20348572,20345519],&quot;65&quot;:[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78.69023622047243,&quot;left&quot;:39,&quot;top&quot;:269.30976377952754,&quot;width&quot;:916.3874803149607}"/>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7.xml><?xml version="1.0" encoding="utf-8"?>
<p:tagLst xmlns:a="http://schemas.openxmlformats.org/drawingml/2006/main" xmlns:r="http://schemas.openxmlformats.org/officeDocument/2006/relationships" xmlns:p="http://schemas.openxmlformats.org/presentationml/2006/main">
  <p:tag name="TABLE_ENDDRAG_ORIGIN_RECT" val="571*178"/>
  <p:tag name="TABLE_ENDDRAG_RECT" val="343*343*571*178"/>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153,&quot;left&quot;:48,&quot;top&quot;:228.75,&quot;width&quot;:86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RESOURCE_RECORD_KEY" val="{&quot;19&quot;:[20343412],&quot;65&quot;:[2018730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7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0.85323"/>
  <p:tag name="KSO_WM_UNIT_TEXTBOXSTYLE_ADJUSTTOP" val="50_-7.969368"/>
  <p:tag name="KSO_WM_UNIT_HIGHLIGHT" val="0"/>
  <p:tag name="KSO_WM_UNIT_COMPATIBLE" val="0"/>
  <p:tag name="KSO_WM_UNIT_DIAGRAM_ISNUMVISUAL" val="0"/>
  <p:tag name="KSO_WM_UNIT_DIAGRAM_ISREFERUNIT" val="0"/>
  <p:tag name="KSO_WM_UNIT_TYPE" val="i"/>
  <p:tag name="KSO_WM_UNIT_INDEX" val="2"/>
  <p:tag name="KSO_WM_UNIT_ID" val="mixed20201886_189*i*2"/>
  <p:tag name="KSO_WM_TEMPLATE_CATEGORY" val="mixed"/>
  <p:tag name="KSO_WM_TEMPLATE_INDEX" val="20201886"/>
  <p:tag name="KSO_WM_UNIT_LAYERLEVEL" val="1"/>
  <p:tag name="KSO_WM_TAG_VERSION" val="1.0"/>
  <p:tag name="KSO_WM_BEAUTIFY_FLAG" val="#wm#"/>
  <p:tag name="KSO_WM_UNIT_TEXTBOXSTYLE_GUID" val="{3f032b62-ce3d-40ab-b433-38bedb4e0736}"/>
</p:tagLst>
</file>

<file path=ppt/tags/tag79.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f"/>
  <p:tag name="KSO_WM_UNIT_INDEX" val="1"/>
  <p:tag name="KSO_WM_UNIT_ID" val="mixed20201886_42*f*1"/>
  <p:tag name="KSO_WM_TEMPLATE_CATEGORY" val="mixed"/>
  <p:tag name="KSO_WM_TEMPLATE_INDEX" val="20201886"/>
  <p:tag name="KSO_WM_UNIT_LAYERLEVEL" val="1"/>
  <p:tag name="KSO_WM_TAG_VERSION" val="1.0"/>
  <p:tag name="KSO_WM_BEAUTIFY_FLAG" val="#wm#"/>
  <p:tag name="KSO_WM_UNIT_PRESET_TEXT" val="单击此处输入小标题"/>
  <p:tag name="KSO_WM_UNIT_TEXTBOXSTYLE_GUID" val="{9bb83113-1614-4126-8b53-e3e1cdd7aeea}"/>
  <p:tag name="KSO_WM_UNIT_TEXTBOXSTYLE_TEMPLATEID" val="3135005"/>
  <p:tag name="KSO_WM_UNIT_TEXTBOXSTYLE_TYPE" val="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TEXTBOXSTYLE_SHAPETYPE" val="0"/>
  <p:tag name="KSO_WM_UNIT_TEXTBOXSTYLE_TEMPLATETYPE" val="1"/>
  <p:tag name="KSO_WM_UNIT_PRESET_TEXT" val="单击此处输入小标题"/>
  <p:tag name="KSO_WM_UNIT_NOCLEAR" val="1"/>
  <p:tag name="KSO_WM_UNIT_VALUE" val="31"/>
  <p:tag name="KSO_WM_UNIT_HIGHLIGHT" val="0"/>
  <p:tag name="KSO_WM_UNIT_COMPATIBLE" val="0"/>
  <p:tag name="KSO_WM_UNIT_DIAGRAM_ISNUMVISUAL" val="0"/>
  <p:tag name="KSO_WM_UNIT_DIAGRAM_ISREFERUNIT" val="0"/>
  <p:tag name="KSO_WM_UNIT_TYPE" val="f"/>
  <p:tag name="KSO_WM_UNIT_INDEX" val="1"/>
  <p:tag name="KSO_WM_UNIT_ID" val="mixed20201886_133*f*1"/>
  <p:tag name="KSO_WM_TEMPLATE_CATEGORY" val="mixed"/>
  <p:tag name="KSO_WM_TEMPLATE_INDEX" val="20201886"/>
  <p:tag name="KSO_WM_UNIT_LAYERLEVEL" val="1"/>
  <p:tag name="KSO_WM_TAG_VERSION" val="1.0"/>
  <p:tag name="KSO_WM_BEAUTIFY_FLAG" val="#wm#"/>
  <p:tag name="KSO_WM_UNIT_TEXTBOXSTYLE_GUID" val="{dc78ed35-e253-453f-9ee3-d1599ce30721}"/>
  <p:tag name="KSO_WM_UNIT_TEXTBOXSTYLE_TEMPLATEID" val="3135096"/>
  <p:tag name="KSO_WM_UNIT_TEXTBOXSTYLE_TYPE" val="5"/>
</p:tagLst>
</file>

<file path=ppt/tags/tag8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54.55"/>
  <p:tag name="KSO_WM_UNIT_TEXTBOXSTYLE_ADJUSTTOP" val="0_-5.4"/>
  <p:tag name="KSO_WM_UNIT_HIGHLIGHT" val="0"/>
  <p:tag name="KSO_WM_UNIT_COMPATIBLE" val="0"/>
  <p:tag name="KSO_WM_UNIT_DIAGRAM_ISNUMVISUAL" val="0"/>
  <p:tag name="KSO_WM_UNIT_DIAGRAM_ISREFERUNIT" val="0"/>
  <p:tag name="KSO_WM_UNIT_TYPE" val="i"/>
  <p:tag name="KSO_WM_UNIT_INDEX" val="4"/>
  <p:tag name="KSO_WM_UNIT_ID" val="mixed20201885_101*i*4"/>
  <p:tag name="KSO_WM_TEMPLATE_CATEGORY" val="mixed"/>
  <p:tag name="KSO_WM_TEMPLATE_INDEX" val="20201885"/>
  <p:tag name="KSO_WM_UNIT_LAYERLEVEL" val="1"/>
  <p:tag name="KSO_WM_TAG_VERSION" val="1.0"/>
  <p:tag name="KSO_WM_BEAUTIFY_FLAG" val="#wm#"/>
  <p:tag name="KSO_WM_UNIT_TEXTBOXSTYLE_GUID" val="{bc96a45b-8345-438e-9745-22e5ef78d2b1}"/>
</p:tagLst>
</file>

<file path=ppt/tags/tag8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0"/>
  <p:tag name="KSO_WM_UNIT_TEXTBOXSTYLE_ADJUSTTOP" val="100_3.150002"/>
  <p:tag name="KSO_WM_UNIT_TEXTBOXSTYLE_ADJUSTWIDTH" val="100_4.25"/>
  <p:tag name="KSO_WM_UNIT_HIGHLIGHT" val="0"/>
  <p:tag name="KSO_WM_UNIT_COMPATIBLE" val="0"/>
  <p:tag name="KSO_WM_UNIT_DIAGRAM_ISNUMVISUAL" val="0"/>
  <p:tag name="KSO_WM_UNIT_DIAGRAM_ISREFERUNIT" val="0"/>
  <p:tag name="KSO_WM_UNIT_TYPE" val="i"/>
  <p:tag name="KSO_WM_UNIT_INDEX" val="3"/>
  <p:tag name="KSO_WM_UNIT_ID" val="mixed20201885_101*i*3"/>
  <p:tag name="KSO_WM_TEMPLATE_CATEGORY" val="mixed"/>
  <p:tag name="KSO_WM_TEMPLATE_INDEX" val="20201885"/>
  <p:tag name="KSO_WM_UNIT_LAYERLEVEL" val="1"/>
  <p:tag name="KSO_WM_TAG_VERSION" val="1.0"/>
  <p:tag name="KSO_WM_BEAUTIFY_FLAG" val="#wm#"/>
  <p:tag name="KSO_WM_UNIT_TEXTBOXSTYLE_GUID" val="{bc96a45b-8345-438e-9745-22e5ef78d2b1}"/>
</p:tagLst>
</file>

<file path=ppt/tags/tag83.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PRESET_TEXT" val="单击此处输入小标题"/>
  <p:tag name="KSO_WM_UNIT_NOCLEAR" val="0"/>
  <p:tag name="KSO_WM_UNIT_VALUE" val="9"/>
  <p:tag name="KSO_WM_UNIT_HIGHLIGHT" val="0"/>
  <p:tag name="KSO_WM_UNIT_COMPATIBLE" val="0"/>
  <p:tag name="KSO_WM_UNIT_DIAGRAM_ISNUMVISUAL" val="0"/>
  <p:tag name="KSO_WM_UNIT_DIAGRAM_ISREFERUNIT" val="0"/>
  <p:tag name="KSO_WM_UNIT_TYPE" val="f"/>
  <p:tag name="KSO_WM_UNIT_INDEX" val="1"/>
  <p:tag name="KSO_WM_UNIT_ID" val="mixed20201885_101*f*1"/>
  <p:tag name="KSO_WM_TEMPLATE_CATEGORY" val="mixed"/>
  <p:tag name="KSO_WM_TEMPLATE_INDEX" val="20201885"/>
  <p:tag name="KSO_WM_UNIT_LAYERLEVEL" val="1"/>
  <p:tag name="KSO_WM_TAG_VERSION" val="1.0"/>
  <p:tag name="KSO_WM_BEAUTIFY_FLAG" val="#wm#"/>
  <p:tag name="KSO_WM_UNIT_TEXTBOXSTYLE_GUID" val="{bc96a45b-8345-438e-9745-22e5ef78d2b1}"/>
  <p:tag name="KSO_WM_UNIT_TEXTBOXSTYLE_TEMPLATEID" val="3133099"/>
  <p:tag name="KSO_WM_UNIT_TEXTBOXSTYLE_TYPE" val="5"/>
</p:tagLst>
</file>

<file path=ppt/tags/tag8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54.55"/>
  <p:tag name="KSO_WM_UNIT_TEXTBOXSTYLE_ADJUSTTOP" val="0_-5.4"/>
  <p:tag name="KSO_WM_UNIT_HIGHLIGHT" val="0"/>
  <p:tag name="KSO_WM_UNIT_COMPATIBLE" val="0"/>
  <p:tag name="KSO_WM_UNIT_DIAGRAM_ISNUMVISUAL" val="0"/>
  <p:tag name="KSO_WM_UNIT_DIAGRAM_ISREFERUNIT" val="0"/>
  <p:tag name="KSO_WM_UNIT_TYPE" val="i"/>
  <p:tag name="KSO_WM_UNIT_INDEX" val="1"/>
  <p:tag name="KSO_WM_UNIT_ID" val="mixed20201885_101*i*1"/>
  <p:tag name="KSO_WM_TEMPLATE_CATEGORY" val="mixed"/>
  <p:tag name="KSO_WM_TEMPLATE_INDEX" val="2020188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55"/>
  <p:tag name="KSO_WM_UNIT_TEXTBOXSTYLE_ADJUSTTOP" val="50_4.849998"/>
  <p:tag name="KSO_WM_UNIT_HIGHLIGHT" val="0"/>
  <p:tag name="KSO_WM_UNIT_COMPATIBLE" val="0"/>
  <p:tag name="KSO_WM_UNIT_DIAGRAM_ISNUMVISUAL" val="0"/>
  <p:tag name="KSO_WM_UNIT_DIAGRAM_ISREFERUNIT" val="0"/>
  <p:tag name="KSO_WM_UNIT_TYPE" val="i"/>
  <p:tag name="KSO_WM_UNIT_INDEX" val="2"/>
  <p:tag name="KSO_WM_UNIT_ID" val="mixed20201885_101*i*2"/>
  <p:tag name="KSO_WM_TEMPLATE_CATEGORY" val="mixed"/>
  <p:tag name="KSO_WM_TEMPLATE_INDEX" val="2020188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75.75,&quot;left&quot;:48,&quot;top&quot;:87,&quot;width&quot;:365.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f"/>
  <p:tag name="KSO_WM_UNIT_INDEX" val="1"/>
  <p:tag name="KSO_WM_UNIT_ID" val="mixed20201886_42*f*1"/>
  <p:tag name="KSO_WM_TEMPLATE_CATEGORY" val="mixed"/>
  <p:tag name="KSO_WM_TEMPLATE_INDEX" val="20201886"/>
  <p:tag name="KSO_WM_UNIT_LAYERLEVEL" val="1"/>
  <p:tag name="KSO_WM_TAG_VERSION" val="1.0"/>
  <p:tag name="KSO_WM_BEAUTIFY_FLAG" val="#wm#"/>
  <p:tag name="KSO_WM_UNIT_PRESET_TEXT" val="单击此处输入小标题"/>
  <p:tag name="KSO_WM_UNIT_TEXTBOXSTYLE_GUID" val="{9bb83113-1614-4126-8b53-e3e1cdd7aeea}"/>
  <p:tag name="KSO_WM_UNIT_TEXTBOXSTYLE_TEMPLATEID" val="3135005"/>
  <p:tag name="KSO_WM_UNIT_TEXTBOXSTYLE_TYPE" val="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93,&quot;left&quot;:48.85,&quot;top&quot;:243,&quot;width&quot;:879.84141732283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1046</Words>
  <Application>Microsoft Office PowerPoint</Application>
  <PresentationFormat>宽屏</PresentationFormat>
  <Paragraphs>253</Paragraphs>
  <Slides>18</Slides>
  <Notes>17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Noto Sans SC</vt:lpstr>
      <vt:lpstr>方正细圆_GBK</vt:lpstr>
      <vt:lpstr>汉仪锐智简</vt:lpstr>
      <vt:lpstr>汉仪中黑简</vt:lpstr>
      <vt:lpstr>黑体</vt:lpstr>
      <vt:lpstr>华文琥珀</vt:lpstr>
      <vt:lpstr>微软雅黑</vt:lpstr>
      <vt:lpstr>Arial</vt:lpstr>
      <vt:lpstr>Calibri</vt:lpstr>
      <vt:lpstr>Roboto</vt:lpstr>
      <vt:lpstr>Segoe UI Light</vt:lpstr>
      <vt:lpstr>Office 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yuyi ao</cp:lastModifiedBy>
  <cp:revision>19</cp:revision>
  <dcterms:created xsi:type="dcterms:W3CDTF">2025-12-11T06:44:00Z</dcterms:created>
  <dcterms:modified xsi:type="dcterms:W3CDTF">2025-12-14T06:10:42Z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B3EBB23CB2BF4CD289E16B86223FF3DA_13</vt:lpwstr>
  </property>
  <property fmtid="{D5CDD505-2E9C-101B-9397-08002B2CF9AE}" pid="3" name="KSOProductBuildVer">
    <vt:lpwstr>2052-12.1.0.24034</vt:lpwstr>
  </property>
</Properties>
</file>